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7"/>
    <p:restoredTop sz="94694"/>
  </p:normalViewPr>
  <p:slideViewPr>
    <p:cSldViewPr snapToGrid="0">
      <p:cViewPr>
        <p:scale>
          <a:sx n="122" d="100"/>
          <a:sy n="122" d="100"/>
        </p:scale>
        <p:origin x="8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A4605-CC32-00B2-FA5C-4A7D7C6E2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06C8D-9D84-5EB8-7346-D242B0D9E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7714E-4B9F-7F3C-3EEF-51B96A1F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43DF1-0023-B2B4-F1CB-3091A7CB5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3C1EF-0068-8C43-63D7-D450D2412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47336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0E02C-2104-B2EC-9D05-DB738A32E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5B825F-EE34-C6A0-FF14-CF964BA5E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0AD02-9025-3A2D-0166-AF21C93A7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E9960-DD30-044C-63F9-5A6DC6DB3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B9543-6047-E1C2-628E-34B0AD5AC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31530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7867F4-F7F7-C751-E5AB-B26D127B0A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C7C8A-86F3-1B2A-6435-FFD00F0F8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A9B22-0E9C-7FFB-E64A-F08E9C3FE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EB073-E1A6-877A-35B6-22C29480E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22EE4-4165-A104-D8DE-88560DA7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05270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C8D29-EF9F-3A23-3D58-937CAD533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C409C-2AD0-DD4C-EA80-4E499EE2F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EECD7-930B-DE44-78CB-4DBD2B616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59889-FBD8-FEF2-3D12-AC9484B38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C4D3B-04F8-FB65-ED65-5800FDBD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57621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D47A3-62B0-D55B-E1E6-68867A3B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31CC4-6BC3-5CF6-6A2C-5D9105033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5E99B-F95C-CF7D-AE32-9C5C5723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9F66F-13CE-A391-FE53-A8D5334CD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A3941-A579-A59D-3E2D-AF631E189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84584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C59C3-CD99-0C1C-5B7C-7B3D63E8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D8FA9-A009-C6D5-1B1C-3C7F73D31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110FE-FB92-E1B8-371A-E49519990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FBFFC6-4F96-C3D3-1619-E467011BB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82116-E1A3-B139-7DE9-F2EF72A1A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C7FC3-439D-BC6C-B53C-91C8B02A0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73260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6EA9-E71E-71A8-69E6-6F1B810CB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CE7C1-7CF6-646B-E3FB-09322EA05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2CC2B-C6AF-21C1-F167-56DE4FA17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D13367-0106-14A0-C5B8-A9E6D955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D1D5FD-4B3D-9182-483F-45F53FA29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0318C8-E0BB-C6A0-E8C3-490465C6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C1ACA7-3DB2-E219-B5DB-A1A2672F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94C9CD-91C2-5162-508F-72A554432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92366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465C8-EA97-CAEE-B5CB-E6266632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1F1340-C71C-8543-A9DE-66ECADB22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B17772-DF7A-510B-5E2D-32542A3F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818B9-935A-C8A0-AFA2-E3E34FB83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84115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3D6E8A-56BA-888D-7566-0EF2002BF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BF73AE-E370-B8ED-0C23-6AC0D32FC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246432-FAE0-0D42-90AD-3E3D2B3DE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31850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AEBD-480F-9001-86D3-320B1480F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0DE9-94FA-00C6-A3D7-C43E1E3D7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38402-99BC-C8AA-5B5B-2273E17AF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D9B48-822F-FE30-49F3-2BC35353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47BAF-19F7-A276-C43D-7D1C472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5F002-32DA-D338-C548-26066FC7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80501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99A5-63CB-A88E-F375-6887B89DC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41D754-2269-B306-B3A5-87FBC4874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2BEE5-DE5D-98A4-4F1B-090716AAB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D9657-3209-9335-931D-8FE550DDB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1DC61-85A2-208B-B410-13EAA8B2F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5E32C-24F3-A1A8-2089-53D598EE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06708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7AF08F-A7BB-CDBD-C8AE-A8CBF3ED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C0E68-1773-65AB-552D-04708832F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62093-613F-E6AA-B18D-B752BBB5A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42FE69-7DA3-F242-8A09-83AA22A271E2}" type="datetimeFigureOut">
              <a:rPr lang="en-CN" smtClean="0"/>
              <a:t>2025/10/31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6E3FB-9B52-236A-B8AF-3A28237EC4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F342D-EDD0-17BE-7B13-760222955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E7C2D1-432C-A246-8B3D-B9BCB9A142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77700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9F3D3-FC36-DA4B-611F-E20B11DCC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N" dirty="0"/>
              <a:t>The First Three Unit Answers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9EB06-60D2-C2E4-161B-B9EDDC13A4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00845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6EF0-3EBC-EC71-5A8C-9E43DF1F6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W1 Preparation for Week 1 Pedagogy and the Quality Teaching Model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3E45B-18AA-EDC3-F44E-CD85A436E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Task 1: How </a:t>
            </a:r>
            <a:r>
              <a:rPr lang="en-US" b="1" dirty="0">
                <a:solidFill>
                  <a:srgbClr val="FF0000"/>
                </a:solidFill>
              </a:rPr>
              <a:t>QTM </a:t>
            </a:r>
            <a:r>
              <a:rPr lang="en-US" b="1" dirty="0"/>
              <a:t>Enhances My Teaching Skills</a:t>
            </a:r>
            <a:endParaRPr lang="en-US" dirty="0"/>
          </a:p>
          <a:p>
            <a:r>
              <a:rPr lang="en-US" b="1" dirty="0"/>
              <a:t>Self-reflection Framework</a:t>
            </a:r>
            <a:r>
              <a:rPr lang="en-US" dirty="0"/>
              <a:t>: Through QTM, I can reflect on specific teaching activities or objectives</a:t>
            </a:r>
          </a:p>
          <a:p>
            <a:r>
              <a:rPr lang="en-US" b="1" dirty="0"/>
              <a:t>Key Questions</a:t>
            </a:r>
            <a:r>
              <a:rPr lang="en-US" dirty="0"/>
              <a:t>: "</a:t>
            </a:r>
            <a:r>
              <a:rPr lang="en-US" dirty="0">
                <a:solidFill>
                  <a:srgbClr val="FF0000"/>
                </a:solidFill>
              </a:rPr>
              <a:t>What am I actually doing </a:t>
            </a:r>
            <a:r>
              <a:rPr lang="en-US" dirty="0"/>
              <a:t>right now? Why am I doing this?"</a:t>
            </a:r>
          </a:p>
          <a:p>
            <a:r>
              <a:rPr lang="en-US" b="1" dirty="0"/>
              <a:t>Classification Function</a:t>
            </a:r>
            <a:r>
              <a:rPr lang="en-US" dirty="0"/>
              <a:t>: Categorize entire </a:t>
            </a:r>
            <a:r>
              <a:rPr lang="en-US" dirty="0">
                <a:solidFill>
                  <a:srgbClr val="FF0000"/>
                </a:solidFill>
              </a:rPr>
              <a:t>teaching implementation </a:t>
            </a:r>
            <a:r>
              <a:rPr lang="en-US" dirty="0"/>
              <a:t>from a purpose level, making teaching </a:t>
            </a:r>
            <a:r>
              <a:rPr lang="en-US" dirty="0">
                <a:solidFill>
                  <a:srgbClr val="FF0000"/>
                </a:solidFill>
              </a:rPr>
              <a:t>more organized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Task 2: Flexible Alignment of Learning Design with </a:t>
            </a:r>
            <a:r>
              <a:rPr lang="en-US" b="1" dirty="0">
                <a:solidFill>
                  <a:srgbClr val="FF0000"/>
                </a:solidFill>
              </a:rPr>
              <a:t>QTM Dimensions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Multi-dimensional Alignment Phenomenon</a:t>
            </a:r>
            <a:r>
              <a:rPr lang="en-US" dirty="0"/>
              <a:t>: When designing activities, they often involve both </a:t>
            </a:r>
            <a:r>
              <a:rPr lang="en-US" dirty="0">
                <a:solidFill>
                  <a:srgbClr val="FF0000"/>
                </a:solidFill>
              </a:rPr>
              <a:t>Deep Knowledge and Cultural Significance</a:t>
            </a:r>
            <a:r>
              <a:rPr lang="en-US" dirty="0"/>
              <a:t> simultaneously</a:t>
            </a:r>
          </a:p>
          <a:p>
            <a:r>
              <a:rPr lang="en-US" b="1" dirty="0"/>
              <a:t>My Handling Strategies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Method 1: Divide the activity into two parts, each </a:t>
            </a:r>
            <a:r>
              <a:rPr lang="en-US" dirty="0">
                <a:solidFill>
                  <a:srgbClr val="FF0000"/>
                </a:solidFill>
              </a:rPr>
              <a:t>corresponding to one dimension</a:t>
            </a:r>
          </a:p>
          <a:p>
            <a:pPr lvl="1"/>
            <a:r>
              <a:rPr lang="en-US" dirty="0"/>
              <a:t>Method 2: Classify according to QTM dimensions based on the activity's main emphasis</a:t>
            </a:r>
          </a:p>
          <a:p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07386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DB50C-03AE-ED1D-A672-8748565D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2A: Week 2: Preparation and Planning to teach/ aligning the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0B4E0-D206-0EB0-369B-7AB50A674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15097" cy="3870982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/>
              <a:t>Task 1: Observation of Naracoorte High School Music Programming Case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Observed</a:t>
            </a:r>
            <a:r>
              <a:rPr lang="en-US" b="1" dirty="0"/>
              <a:t> Teaching Methods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Project-based learning built on students' musical interests</a:t>
            </a:r>
          </a:p>
          <a:p>
            <a:pPr lvl="1"/>
            <a:r>
              <a:rPr lang="en-US" dirty="0"/>
              <a:t>Technology integration using Scratch2 and </a:t>
            </a:r>
            <a:r>
              <a:rPr lang="en-US" dirty="0" err="1"/>
              <a:t>Incredibox</a:t>
            </a:r>
            <a:endParaRPr lang="en-US" dirty="0"/>
          </a:p>
          <a:p>
            <a:r>
              <a:rPr lang="en-US" b="1" dirty="0"/>
              <a:t>My Selected </a:t>
            </a:r>
            <a:r>
              <a:rPr lang="en-US" b="1" dirty="0">
                <a:solidFill>
                  <a:srgbClr val="FF0000"/>
                </a:solidFill>
              </a:rPr>
              <a:t>QTM Element Alignments</a:t>
            </a:r>
            <a:r>
              <a:rPr lang="en-US" dirty="0"/>
              <a:t>: </a:t>
            </a:r>
          </a:p>
          <a:p>
            <a:pPr lvl="1"/>
            <a:r>
              <a:rPr lang="en-US" b="1" dirty="0"/>
              <a:t>Student Engagement</a:t>
            </a:r>
            <a:r>
              <a:rPr lang="en-US" dirty="0"/>
              <a:t>: Leveraging students' confidence as "competent music judges," combining personal music taste with programming</a:t>
            </a:r>
          </a:p>
          <a:p>
            <a:pPr lvl="1"/>
            <a:r>
              <a:rPr lang="en-US" b="1" dirty="0"/>
              <a:t>Substantive Communication</a:t>
            </a:r>
            <a:r>
              <a:rPr lang="en-US" dirty="0"/>
              <a:t>: Complex code interfaces show deep technical exchange, teacher-student discussions about roles and enthusiasm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Task 2: Application of "What do you observe?" Strategy Framework</a:t>
            </a:r>
            <a:endParaRPr lang="en-US" dirty="0"/>
          </a:p>
          <a:p>
            <a:r>
              <a:rPr lang="en-US" b="1" dirty="0"/>
              <a:t>Value of Layered Observation Method</a:t>
            </a:r>
            <a:r>
              <a:rPr lang="en-US" dirty="0"/>
              <a:t>: Not just a quick look, but guiding deep observation</a:t>
            </a:r>
          </a:p>
          <a:p>
            <a:r>
              <a:rPr lang="en-US" b="1" dirty="0"/>
              <a:t>Progressive Nature of Questioning Tools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Basic: "What do you see/hear/smell?"</a:t>
            </a:r>
          </a:p>
          <a:p>
            <a:pPr lvl="1"/>
            <a:r>
              <a:rPr lang="en-US" dirty="0"/>
              <a:t>Analysis: "What features are same/different?"</a:t>
            </a:r>
          </a:p>
          <a:p>
            <a:pPr lvl="1"/>
            <a:r>
              <a:rPr lang="en-US" dirty="0"/>
              <a:t>Deep: "What is surprising/unexpected?"</a:t>
            </a:r>
          </a:p>
          <a:p>
            <a:r>
              <a:rPr lang="en-US" b="1" dirty="0"/>
              <a:t>Tools Extending Senses</a:t>
            </a:r>
            <a:r>
              <a:rPr lang="en-US" dirty="0"/>
              <a:t>: Microscopes, thermometers, etc. make observation more comprehensive</a:t>
            </a:r>
          </a:p>
          <a:p>
            <a:endParaRPr lang="en-CN" dirty="0"/>
          </a:p>
        </p:txBody>
      </p:sp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F88363EB-2023-EE22-508C-3014F139C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5792" y="1481958"/>
            <a:ext cx="2205668" cy="479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931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2761D-90F4-7B81-9B7B-8646175DB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2B: Week 3: Strengthening Pedagogy through Peer Observation and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4C0FC-2467-CC04-DFE0-8DD4C45E9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Task 1: Key Moments in Peer Feedback</a:t>
            </a:r>
            <a:endParaRPr lang="en-US" dirty="0"/>
          </a:p>
          <a:p>
            <a:r>
              <a:rPr lang="en-US" b="1" dirty="0"/>
              <a:t>Importance of "Aha Moments"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Students suddenly realize concept importance, expressions change, engagement increases</a:t>
            </a:r>
          </a:p>
          <a:p>
            <a:pPr lvl="1"/>
            <a:r>
              <a:rPr lang="en-US" dirty="0"/>
              <a:t>Successfully connecting new content with prior knowledge, helping them see relevance</a:t>
            </a:r>
          </a:p>
          <a:p>
            <a:r>
              <a:rPr lang="en-US" b="1" dirty="0"/>
              <a:t>Energy Activation through "</a:t>
            </a:r>
            <a:r>
              <a:rPr lang="en-US" b="1" dirty="0" err="1"/>
              <a:t>Playbooklet</a:t>
            </a:r>
            <a:r>
              <a:rPr lang="en-US" b="1" dirty="0"/>
              <a:t> Activity"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Gamified elements immediately energize students and foster collaboration</a:t>
            </a:r>
          </a:p>
          <a:p>
            <a:pPr lvl="1"/>
            <a:r>
              <a:rPr lang="en-US" dirty="0"/>
              <a:t>Not only re-energizes classroom but creates positive atmosphere through interaction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Task 2: Critical Examination of My Teaching Practice</a:t>
            </a:r>
            <a:endParaRPr lang="en-US" dirty="0"/>
          </a:p>
          <a:p>
            <a:r>
              <a:rPr lang="en-US" b="1" dirty="0"/>
              <a:t>Improving "Conceptual Delivery Confusion"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Problem: Students confused when using inquiry approach to explain concept of difference</a:t>
            </a:r>
          </a:p>
          <a:p>
            <a:pPr lvl="1"/>
            <a:r>
              <a:rPr lang="en-US" dirty="0"/>
              <a:t>Solution: Pause → Board example → Invite students to restate in their own words</a:t>
            </a:r>
          </a:p>
          <a:p>
            <a:r>
              <a:rPr lang="en-US" b="1" dirty="0"/>
              <a:t>Rhythm Adjustment for "Physical Exhaustion"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Problem: Too much lecture time, students lying down or losing focus</a:t>
            </a:r>
          </a:p>
          <a:p>
            <a:pPr lvl="1"/>
            <a:r>
              <a:rPr lang="en-US" dirty="0"/>
              <a:t>Solution: Quick pair discussions → Short movement break → Re-activate attention</a:t>
            </a:r>
          </a:p>
          <a:p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57489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452</Words>
  <Application>Microsoft Macintosh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The First Three Unit Answers</vt:lpstr>
      <vt:lpstr>W1 Preparation for Week 1 Pedagogy and the Quality Teaching Model</vt:lpstr>
      <vt:lpstr>Module 2A: Week 2: Preparation and Planning to teach/ aligning the elements</vt:lpstr>
      <vt:lpstr>Module 2B: Week 3: Strengthening Pedagogy through Peer Observation and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Zou, Jiacheng - zoujy009</dc:creator>
  <cp:lastModifiedBy>Zou, Jiacheng - zoujy009</cp:lastModifiedBy>
  <cp:revision>1</cp:revision>
  <dcterms:created xsi:type="dcterms:W3CDTF">2025-10-30T23:42:04Z</dcterms:created>
  <dcterms:modified xsi:type="dcterms:W3CDTF">2025-10-31T00:32:28Z</dcterms:modified>
</cp:coreProperties>
</file>