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61" r:id="rId4"/>
    <p:sldId id="263" r:id="rId5"/>
    <p:sldId id="265" r:id="rId6"/>
    <p:sldId id="267" r:id="rId7"/>
  </p:sldIdLst>
  <p:sldSz cx="12192000" cy="6858000"/>
  <p:notesSz cx="6858000" cy="12192000"/>
  <p:embeddedFontLst>
    <p:embeddedFont>
      <p:font typeface="MiSans" pitchFamily="2" charset="-122"/>
      <p:regular r:id="rId9"/>
    </p:embeddedFont>
    <p:embeddedFont>
      <p:font typeface="Noto Sans SC" panose="020B0200000000000000" pitchFamily="34" charset="-128"/>
      <p:regular r:id="rId10"/>
    </p:embeddedFont>
  </p:embeddedFontLst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4610"/>
  </p:normalViewPr>
  <p:slideViewPr>
    <p:cSldViewPr snapToGrid="0" snapToObjects="1">
      <p:cViewPr varScale="1">
        <p:scale>
          <a:sx n="120" d="100"/>
          <a:sy n="120" d="100"/>
        </p:scale>
        <p:origin x="2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4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8-d2nf60h8bjvh7rlj0000.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8600" y="956310"/>
            <a:ext cx="4858385" cy="413448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Mr. Z’s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World of Samurai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Lesson 1</a:t>
            </a:r>
          </a:p>
        </p:txBody>
      </p:sp>
      <p:sp>
        <p:nvSpPr>
          <p:cNvPr id="4" name="Text 1"/>
          <p:cNvSpPr/>
          <p:nvPr/>
        </p:nvSpPr>
        <p:spPr>
          <a:xfrm>
            <a:off x="228600" y="5737107"/>
            <a:ext cx="2148840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3314" y="6199944"/>
            <a:ext cx="26365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Oct 19</a:t>
            </a:r>
            <a:r>
              <a:rPr lang="en-US" b="1" baseline="30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</a:t>
            </a:r>
            <a:r>
              <a:rPr lang="en-US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2025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FB46E-6E1B-8803-96F1-FC9192AD06AC}"/>
              </a:ext>
            </a:extLst>
          </p:cNvPr>
          <p:cNvSpPr txBox="1"/>
          <p:nvPr/>
        </p:nvSpPr>
        <p:spPr>
          <a:xfrm>
            <a:off x="228600" y="5706329"/>
            <a:ext cx="61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Topic 2 &amp; Activity 3 (15 mins)</a:t>
            </a:r>
            <a:endParaRPr lang="en-US" sz="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D3FD0-EF3A-F6E2-D047-B6AC99359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96216"/>
            <a:ext cx="5228758" cy="46617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422400"/>
            <a:ext cx="121920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48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〜は〜です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0" y="2082800"/>
            <a:ext cx="12192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(wa ~ desu) = "... is ..."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0" y="2590800"/>
            <a:ext cx="12192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6A72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Note: "は" is pronounced "wa" (topic marker)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457200" y="3149600"/>
            <a:ext cx="3594100" cy="2286000"/>
          </a:xfrm>
          <a:custGeom>
            <a:avLst/>
            <a:gdLst/>
            <a:ahLst/>
            <a:cxnLst/>
            <a:rect l="l" t="t" r="r" b="b"/>
            <a:pathLst>
              <a:path w="3594100" h="2286000">
                <a:moveTo>
                  <a:pt x="101590" y="0"/>
                </a:moveTo>
                <a:lnTo>
                  <a:pt x="3492510" y="0"/>
                </a:lnTo>
                <a:cubicBezTo>
                  <a:pt x="3548617" y="0"/>
                  <a:pt x="3594100" y="45483"/>
                  <a:pt x="3594100" y="101590"/>
                </a:cubicBezTo>
                <a:lnTo>
                  <a:pt x="3594100" y="2184410"/>
                </a:lnTo>
                <a:cubicBezTo>
                  <a:pt x="3594100" y="2240517"/>
                  <a:pt x="3548617" y="2286000"/>
                  <a:pt x="34925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pic>
        <p:nvPicPr>
          <p:cNvPr id="7" name="Image 1" descr="https://kimi-web-img.moonshot.cn/img/shop.samurai-armor.com/2c0b0a301ae73f7657a385801cf023a64238f8e7.jpg"/>
          <p:cNvPicPr>
            <a:picLocks noChangeAspect="1"/>
          </p:cNvPicPr>
          <p:nvPr/>
        </p:nvPicPr>
        <p:blipFill>
          <a:blip r:embed="rId4"/>
          <a:srcRect t="16387" b="16387"/>
          <a:stretch/>
        </p:blipFill>
        <p:spPr>
          <a:xfrm>
            <a:off x="1744067" y="3352800"/>
            <a:ext cx="1016000" cy="1016000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Text 4"/>
          <p:cNvSpPr/>
          <p:nvPr/>
        </p:nvSpPr>
        <p:spPr>
          <a:xfrm>
            <a:off x="1109067" y="4521200"/>
            <a:ext cx="2286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武士は戦士です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997744" y="4876800"/>
            <a:ext cx="2514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Samurai is a warrior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4301034" y="3149600"/>
            <a:ext cx="3594100" cy="2286000"/>
          </a:xfrm>
          <a:custGeom>
            <a:avLst/>
            <a:gdLst/>
            <a:ahLst/>
            <a:cxnLst/>
            <a:rect l="l" t="t" r="r" b="b"/>
            <a:pathLst>
              <a:path w="3594100" h="2286000">
                <a:moveTo>
                  <a:pt x="101590" y="0"/>
                </a:moveTo>
                <a:lnTo>
                  <a:pt x="3492510" y="0"/>
                </a:lnTo>
                <a:cubicBezTo>
                  <a:pt x="3548617" y="0"/>
                  <a:pt x="3594100" y="45483"/>
                  <a:pt x="3594100" y="101590"/>
                </a:cubicBezTo>
                <a:lnTo>
                  <a:pt x="3594100" y="2184410"/>
                </a:lnTo>
                <a:cubicBezTo>
                  <a:pt x="3594100" y="2240517"/>
                  <a:pt x="3548617" y="2286000"/>
                  <a:pt x="34925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pic>
        <p:nvPicPr>
          <p:cNvPr id="11" name="Image 2" descr="https://kimi-web-img.moonshot.cn/img/images.freeimages.com/d9e26c440d45a989634f0a1f012bbc143eb1fa41.jpg"/>
          <p:cNvPicPr>
            <a:picLocks noChangeAspect="1"/>
          </p:cNvPicPr>
          <p:nvPr/>
        </p:nvPicPr>
        <p:blipFill>
          <a:blip r:embed="rId5"/>
          <a:srcRect l="14353" r="14353"/>
          <a:stretch/>
        </p:blipFill>
        <p:spPr>
          <a:xfrm>
            <a:off x="5587901" y="3352800"/>
            <a:ext cx="1016000" cy="1016000"/>
          </a:xfrm>
          <a:prstGeom prst="roundRect">
            <a:avLst>
              <a:gd name="adj" fmla="val 50000"/>
            </a:avLst>
          </a:prstGeom>
        </p:spPr>
      </p:pic>
      <p:sp>
        <p:nvSpPr>
          <p:cNvPr id="12" name="Text 7"/>
          <p:cNvSpPr/>
          <p:nvPr/>
        </p:nvSpPr>
        <p:spPr>
          <a:xfrm>
            <a:off x="4825901" y="4521200"/>
            <a:ext cx="254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かたなは武器です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4856559" y="4876800"/>
            <a:ext cx="2476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Katana is a weapon</a:t>
            </a:r>
            <a:endParaRPr lang="en-US" sz="1600" dirty="0"/>
          </a:p>
        </p:txBody>
      </p:sp>
      <p:sp>
        <p:nvSpPr>
          <p:cNvPr id="14" name="Shape 9"/>
          <p:cNvSpPr/>
          <p:nvPr/>
        </p:nvSpPr>
        <p:spPr>
          <a:xfrm>
            <a:off x="8144867" y="3149600"/>
            <a:ext cx="3594100" cy="2286000"/>
          </a:xfrm>
          <a:custGeom>
            <a:avLst/>
            <a:gdLst/>
            <a:ahLst/>
            <a:cxnLst/>
            <a:rect l="l" t="t" r="r" b="b"/>
            <a:pathLst>
              <a:path w="3594100" h="2286000">
                <a:moveTo>
                  <a:pt x="101590" y="0"/>
                </a:moveTo>
                <a:lnTo>
                  <a:pt x="3492510" y="0"/>
                </a:lnTo>
                <a:cubicBezTo>
                  <a:pt x="3548617" y="0"/>
                  <a:pt x="3594100" y="45483"/>
                  <a:pt x="3594100" y="101590"/>
                </a:cubicBezTo>
                <a:lnTo>
                  <a:pt x="3594100" y="2184410"/>
                </a:lnTo>
                <a:cubicBezTo>
                  <a:pt x="3594100" y="2240517"/>
                  <a:pt x="3548617" y="2286000"/>
                  <a:pt x="34925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pic>
        <p:nvPicPr>
          <p:cNvPr id="15" name="Image 3" descr="https://kimi-web-img.moonshot.cn/img/images.inc.com/f13563434738a0ec53a5fe8092c86f9395eb4deb.jpg"/>
          <p:cNvPicPr>
            <a:picLocks noChangeAspect="1"/>
          </p:cNvPicPr>
          <p:nvPr/>
        </p:nvPicPr>
        <p:blipFill>
          <a:blip r:embed="rId6"/>
          <a:srcRect l="21875" r="21875"/>
          <a:stretch/>
        </p:blipFill>
        <p:spPr>
          <a:xfrm>
            <a:off x="9431734" y="3352800"/>
            <a:ext cx="1016000" cy="1016000"/>
          </a:xfrm>
          <a:prstGeom prst="roundRect">
            <a:avLst>
              <a:gd name="adj" fmla="val 50000"/>
            </a:avLst>
          </a:prstGeom>
        </p:spPr>
      </p:pic>
      <p:sp>
        <p:nvSpPr>
          <p:cNvPr id="16" name="Text 10"/>
          <p:cNvSpPr/>
          <p:nvPr/>
        </p:nvSpPr>
        <p:spPr>
          <a:xfrm>
            <a:off x="8796734" y="4521200"/>
            <a:ext cx="2286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武士は強いです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8800405" y="4876800"/>
            <a:ext cx="2273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Samurai is strong</a:t>
            </a:r>
            <a:endParaRPr lang="en-US" sz="1600" dirty="0"/>
          </a:p>
        </p:txBody>
      </p:sp>
      <p:sp>
        <p:nvSpPr>
          <p:cNvPr id="18" name="Text 0">
            <a:extLst>
              <a:ext uri="{FF2B5EF4-FFF2-40B4-BE49-F238E27FC236}">
                <a16:creationId xmlns:a16="http://schemas.microsoft.com/office/drawing/2014/main" id="{4A0817FF-305E-15F2-F6A2-596D044F77CB}"/>
              </a:ext>
            </a:extLst>
          </p:cNvPr>
          <p:cNvSpPr/>
          <p:nvPr/>
        </p:nvSpPr>
        <p:spPr>
          <a:xfrm>
            <a:off x="-147484" y="3556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zh-CN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Topic 2</a:t>
            </a:r>
            <a:r>
              <a:rPr lang="zh-CN" altLang="en-US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altLang="zh-CN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(10 mins) Grammar 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2540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Samurai History 武士の歴史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965200"/>
            <a:ext cx="5689600" cy="4368800"/>
          </a:xfrm>
          <a:custGeom>
            <a:avLst/>
            <a:gdLst/>
            <a:ahLst/>
            <a:cxnLst/>
            <a:rect l="l" t="t" r="r" b="b"/>
            <a:pathLst>
              <a:path w="5689600" h="4368800">
                <a:moveTo>
                  <a:pt x="101618" y="0"/>
                </a:moveTo>
                <a:lnTo>
                  <a:pt x="5587982" y="0"/>
                </a:lnTo>
                <a:cubicBezTo>
                  <a:pt x="5644104" y="0"/>
                  <a:pt x="5689600" y="45496"/>
                  <a:pt x="5689600" y="101618"/>
                </a:cubicBezTo>
                <a:lnTo>
                  <a:pt x="5689600" y="4267182"/>
                </a:lnTo>
                <a:cubicBezTo>
                  <a:pt x="5689600" y="4323304"/>
                  <a:pt x="5644104" y="4368800"/>
                  <a:pt x="5587982" y="4368800"/>
                </a:cubicBezTo>
                <a:lnTo>
                  <a:pt x="101618" y="4368800"/>
                </a:lnTo>
                <a:cubicBezTo>
                  <a:pt x="45496" y="4368800"/>
                  <a:pt x="0" y="4323304"/>
                  <a:pt x="0" y="4267182"/>
                </a:cubicBezTo>
                <a:lnTo>
                  <a:pt x="0" y="101618"/>
                </a:lnTo>
                <a:cubicBezTo>
                  <a:pt x="0" y="45534"/>
                  <a:pt x="45534" y="0"/>
                  <a:pt x="101618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5" name="Text 2"/>
          <p:cNvSpPr/>
          <p:nvPr/>
        </p:nvSpPr>
        <p:spPr>
          <a:xfrm>
            <a:off x="457200" y="1168400"/>
            <a:ext cx="5791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Timeline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457200" y="1778000"/>
            <a:ext cx="5283200" cy="50800"/>
          </a:xfrm>
          <a:custGeom>
            <a:avLst/>
            <a:gdLst/>
            <a:ahLst/>
            <a:cxnLst/>
            <a:rect l="l" t="t" r="r" b="b"/>
            <a:pathLst>
              <a:path w="5283200" h="50800">
                <a:moveTo>
                  <a:pt x="0" y="0"/>
                </a:moveTo>
                <a:lnTo>
                  <a:pt x="5283200" y="0"/>
                </a:lnTo>
                <a:lnTo>
                  <a:pt x="5283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B01F23">
              <a:alpha val="5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7" name="Shape 4"/>
          <p:cNvSpPr/>
          <p:nvPr/>
        </p:nvSpPr>
        <p:spPr>
          <a:xfrm>
            <a:off x="457200" y="1790700"/>
            <a:ext cx="5283200" cy="0"/>
          </a:xfrm>
          <a:prstGeom prst="line">
            <a:avLst/>
          </a:prstGeom>
          <a:noFill/>
          <a:ln w="25400">
            <a:solidFill>
              <a:srgbClr val="B01F23"/>
            </a:solidFill>
            <a:prstDash val="dash"/>
            <a:headEnd type="none"/>
            <a:tailEnd type="none"/>
          </a:ln>
        </p:spPr>
        <p:txBody>
          <a:bodyPr/>
          <a:lstStyle/>
          <a:p>
            <a:endParaRPr lang="en-CN"/>
          </a:p>
        </p:txBody>
      </p:sp>
      <p:sp>
        <p:nvSpPr>
          <p:cNvPr id="8" name="Text 5"/>
          <p:cNvSpPr/>
          <p:nvPr/>
        </p:nvSpPr>
        <p:spPr>
          <a:xfrm>
            <a:off x="457200" y="1625600"/>
            <a:ext cx="927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1185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006280" y="1625600"/>
            <a:ext cx="1244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1868 CE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2552303" y="1778000"/>
            <a:ext cx="1600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700 years</a:t>
            </a:r>
            <a:endParaRPr lang="en-US" sz="1600" dirty="0"/>
          </a:p>
        </p:txBody>
      </p:sp>
      <p:pic>
        <p:nvPicPr>
          <p:cNvPr id="11" name="Image 1" descr="https://kimi-web-img.moonshot.cn/img/www.travelcaffeine.com/a70b4770bd8e6cfd5b5047b9906581aad55d586b.jpg"/>
          <p:cNvPicPr>
            <a:picLocks noChangeAspect="1"/>
          </p:cNvPicPr>
          <p:nvPr/>
        </p:nvPicPr>
        <p:blipFill>
          <a:blip r:embed="rId4"/>
          <a:srcRect t="26934" b="26934"/>
          <a:stretch/>
        </p:blipFill>
        <p:spPr>
          <a:xfrm>
            <a:off x="457200" y="3505200"/>
            <a:ext cx="5283200" cy="1625600"/>
          </a:xfrm>
          <a:prstGeom prst="roundRect">
            <a:avLst>
              <a:gd name="adj" fmla="val 6250"/>
            </a:avLst>
          </a:prstGeom>
        </p:spPr>
      </p:pic>
      <p:sp>
        <p:nvSpPr>
          <p:cNvPr id="12" name="Shape 8"/>
          <p:cNvSpPr/>
          <p:nvPr/>
        </p:nvSpPr>
        <p:spPr>
          <a:xfrm>
            <a:off x="6248400" y="965200"/>
            <a:ext cx="5689600" cy="4368800"/>
          </a:xfrm>
          <a:custGeom>
            <a:avLst/>
            <a:gdLst/>
            <a:ahLst/>
            <a:cxnLst/>
            <a:rect l="l" t="t" r="r" b="b"/>
            <a:pathLst>
              <a:path w="5689600" h="4368800">
                <a:moveTo>
                  <a:pt x="101618" y="0"/>
                </a:moveTo>
                <a:lnTo>
                  <a:pt x="5587982" y="0"/>
                </a:lnTo>
                <a:cubicBezTo>
                  <a:pt x="5644104" y="0"/>
                  <a:pt x="5689600" y="45496"/>
                  <a:pt x="5689600" y="101618"/>
                </a:cubicBezTo>
                <a:lnTo>
                  <a:pt x="5689600" y="4267182"/>
                </a:lnTo>
                <a:cubicBezTo>
                  <a:pt x="5689600" y="4323304"/>
                  <a:pt x="5644104" y="4368800"/>
                  <a:pt x="5587982" y="4368800"/>
                </a:cubicBezTo>
                <a:lnTo>
                  <a:pt x="101618" y="4368800"/>
                </a:lnTo>
                <a:cubicBezTo>
                  <a:pt x="45496" y="4368800"/>
                  <a:pt x="0" y="4323304"/>
                  <a:pt x="0" y="4267182"/>
                </a:cubicBezTo>
                <a:lnTo>
                  <a:pt x="0" y="101618"/>
                </a:lnTo>
                <a:cubicBezTo>
                  <a:pt x="0" y="45534"/>
                  <a:pt x="45534" y="0"/>
                  <a:pt x="101618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3" name="Text 9"/>
          <p:cNvSpPr/>
          <p:nvPr/>
        </p:nvSpPr>
        <p:spPr>
          <a:xfrm>
            <a:off x="6451600" y="1168400"/>
            <a:ext cx="5791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Social Hierarchy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6197600" y="1727200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 err="1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天皇</a:t>
            </a: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ja-JP" altLang="en-US" sz="180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　</a:t>
            </a:r>
            <a:r>
              <a:rPr lang="en-US" sz="1800" dirty="0" err="1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てんのう</a:t>
            </a: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Emperor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6197600" y="2184400"/>
            <a:ext cx="5791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↓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6197600" y="2692400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 err="1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将軍</a:t>
            </a:r>
            <a:r>
              <a:rPr lang="ja-JP" altLang="en-US" sz="180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　しょうぐん　</a:t>
            </a: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Shogun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6197600" y="3149600"/>
            <a:ext cx="5791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↓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6197600" y="3657600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 err="1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大名</a:t>
            </a:r>
            <a:r>
              <a:rPr lang="ja-JP" altLang="en-US" sz="180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　だいみょう</a:t>
            </a: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ja-JP" altLang="en-US" sz="180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 </a:t>
            </a: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Daimyo</a:t>
            </a:r>
            <a:endParaRPr lang="en-US" sz="1600" dirty="0"/>
          </a:p>
        </p:txBody>
      </p:sp>
      <p:sp>
        <p:nvSpPr>
          <p:cNvPr id="19" name="Text 15"/>
          <p:cNvSpPr/>
          <p:nvPr/>
        </p:nvSpPr>
        <p:spPr>
          <a:xfrm>
            <a:off x="6197600" y="4114800"/>
            <a:ext cx="5791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↓</a:t>
            </a:r>
            <a:endParaRPr lang="en-US" sz="1600" dirty="0"/>
          </a:p>
        </p:txBody>
      </p:sp>
      <p:sp>
        <p:nvSpPr>
          <p:cNvPr id="20" name="Shape 16"/>
          <p:cNvSpPr/>
          <p:nvPr/>
        </p:nvSpPr>
        <p:spPr>
          <a:xfrm>
            <a:off x="6451600" y="4622800"/>
            <a:ext cx="5283200" cy="508000"/>
          </a:xfrm>
          <a:custGeom>
            <a:avLst/>
            <a:gdLst/>
            <a:ahLst/>
            <a:cxnLst/>
            <a:rect l="l" t="t" r="r" b="b"/>
            <a:pathLst>
              <a:path w="5283200" h="508000">
                <a:moveTo>
                  <a:pt x="50800" y="0"/>
                </a:moveTo>
                <a:lnTo>
                  <a:pt x="5232400" y="0"/>
                </a:lnTo>
                <a:cubicBezTo>
                  <a:pt x="5260437" y="0"/>
                  <a:pt x="5283200" y="22763"/>
                  <a:pt x="5283200" y="50800"/>
                </a:cubicBezTo>
                <a:lnTo>
                  <a:pt x="5283200" y="457200"/>
                </a:lnTo>
                <a:cubicBezTo>
                  <a:pt x="5283200" y="485237"/>
                  <a:pt x="5260437" y="508000"/>
                  <a:pt x="5232400" y="508000"/>
                </a:cubicBezTo>
                <a:lnTo>
                  <a:pt x="50800" y="508000"/>
                </a:lnTo>
                <a:cubicBezTo>
                  <a:pt x="22763" y="508000"/>
                  <a:pt x="0" y="485237"/>
                  <a:pt x="0" y="45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63946">
              <a:alpha val="20000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1" name="Text 17"/>
          <p:cNvSpPr/>
          <p:nvPr/>
        </p:nvSpPr>
        <p:spPr>
          <a:xfrm>
            <a:off x="6197600" y="4622800"/>
            <a:ext cx="5791200" cy="5080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dirty="0" err="1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武士</a:t>
            </a:r>
            <a:r>
              <a:rPr lang="en-US" sz="2400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2400" dirty="0" err="1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ぶし</a:t>
            </a:r>
            <a:r>
              <a:rPr lang="ja-JP" altLang="en-US" sz="240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　</a:t>
            </a:r>
            <a:r>
              <a:rPr lang="en-US" sz="2400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SAMURAI ⭐</a:t>
            </a:r>
            <a:endParaRPr lang="en-US" sz="1600" dirty="0"/>
          </a:p>
        </p:txBody>
      </p:sp>
      <p:sp>
        <p:nvSpPr>
          <p:cNvPr id="22" name="Shape 18"/>
          <p:cNvSpPr/>
          <p:nvPr/>
        </p:nvSpPr>
        <p:spPr>
          <a:xfrm>
            <a:off x="254000" y="5537200"/>
            <a:ext cx="11684000" cy="1270000"/>
          </a:xfrm>
          <a:custGeom>
            <a:avLst/>
            <a:gdLst/>
            <a:ahLst/>
            <a:cxnLst/>
            <a:rect l="l" t="t" r="r" b="b"/>
            <a:pathLst>
              <a:path w="11684000" h="1270000">
                <a:moveTo>
                  <a:pt x="101600" y="0"/>
                </a:moveTo>
                <a:lnTo>
                  <a:pt x="11582400" y="0"/>
                </a:lnTo>
                <a:cubicBezTo>
                  <a:pt x="11638475" y="0"/>
                  <a:pt x="11684000" y="45525"/>
                  <a:pt x="11684000" y="101600"/>
                </a:cubicBezTo>
                <a:lnTo>
                  <a:pt x="11684000" y="1168400"/>
                </a:lnTo>
                <a:cubicBezTo>
                  <a:pt x="11684000" y="1224475"/>
                  <a:pt x="11638475" y="1270000"/>
                  <a:pt x="11582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3" name="Text 19"/>
          <p:cNvSpPr/>
          <p:nvPr/>
        </p:nvSpPr>
        <p:spPr>
          <a:xfrm>
            <a:off x="406400" y="5689600"/>
            <a:ext cx="11887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What did samurai do?</a:t>
            </a:r>
            <a:endParaRPr lang="en-US" sz="1600" dirty="0"/>
          </a:p>
        </p:txBody>
      </p:sp>
      <p:sp>
        <p:nvSpPr>
          <p:cNvPr id="24" name="Text 20"/>
          <p:cNvSpPr/>
          <p:nvPr/>
        </p:nvSpPr>
        <p:spPr>
          <a:xfrm>
            <a:off x="152400" y="6146800"/>
            <a:ext cx="3276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⚔️ Protect lords (大名を守る)</a:t>
            </a:r>
            <a:endParaRPr lang="en-US" sz="1600" dirty="0"/>
          </a:p>
        </p:txBody>
      </p:sp>
      <p:sp>
        <p:nvSpPr>
          <p:cNvPr id="25" name="Text 21"/>
          <p:cNvSpPr/>
          <p:nvPr/>
        </p:nvSpPr>
        <p:spPr>
          <a:xfrm>
            <a:off x="3022600" y="6146800"/>
            <a:ext cx="3276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🏯 Fight battles (戦う)</a:t>
            </a:r>
            <a:endParaRPr lang="en-US" sz="1600" dirty="0"/>
          </a:p>
        </p:txBody>
      </p:sp>
      <p:sp>
        <p:nvSpPr>
          <p:cNvPr id="26" name="Text 22"/>
          <p:cNvSpPr/>
          <p:nvPr/>
        </p:nvSpPr>
        <p:spPr>
          <a:xfrm>
            <a:off x="5892800" y="6146800"/>
            <a:ext cx="3276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📜 Follow bushido (武士道)</a:t>
            </a:r>
            <a:endParaRPr lang="en-US" sz="1600" dirty="0"/>
          </a:p>
        </p:txBody>
      </p:sp>
      <p:sp>
        <p:nvSpPr>
          <p:cNvPr id="27" name="Text 23"/>
          <p:cNvSpPr/>
          <p:nvPr/>
        </p:nvSpPr>
        <p:spPr>
          <a:xfrm>
            <a:off x="9017000" y="6146800"/>
            <a:ext cx="27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🎭 Cultural symbols of honor, loyalty, discipline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7366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Let's Practice! 練習しましょう!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1036935" y="1651000"/>
            <a:ext cx="4673600" cy="812800"/>
          </a:xfrm>
          <a:custGeom>
            <a:avLst/>
            <a:gdLst/>
            <a:ahLst/>
            <a:cxnLst/>
            <a:rect l="l" t="t" r="r" b="b"/>
            <a:pathLst>
              <a:path w="4673600" h="812800">
                <a:moveTo>
                  <a:pt x="101600" y="0"/>
                </a:moveTo>
                <a:lnTo>
                  <a:pt x="4572000" y="0"/>
                </a:lnTo>
                <a:cubicBezTo>
                  <a:pt x="4628075" y="0"/>
                  <a:pt x="4673600" y="45525"/>
                  <a:pt x="4673600" y="101600"/>
                </a:cubicBezTo>
                <a:lnTo>
                  <a:pt x="4673600" y="711200"/>
                </a:lnTo>
                <a:cubicBezTo>
                  <a:pt x="4673600" y="767275"/>
                  <a:pt x="4628075" y="812800"/>
                  <a:pt x="45720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sp>
        <p:nvSpPr>
          <p:cNvPr id="5" name="Text 2"/>
          <p:cNvSpPr/>
          <p:nvPr/>
        </p:nvSpPr>
        <p:spPr>
          <a:xfrm>
            <a:off x="732135" y="1854200"/>
            <a:ext cx="4775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24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武士は...?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913735" y="1828800"/>
            <a:ext cx="8763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481465" y="1651000"/>
            <a:ext cx="4673600" cy="812800"/>
          </a:xfrm>
          <a:custGeom>
            <a:avLst/>
            <a:gdLst/>
            <a:ahLst/>
            <a:cxnLst/>
            <a:rect l="l" t="t" r="r" b="b"/>
            <a:pathLst>
              <a:path w="4673600" h="812800">
                <a:moveTo>
                  <a:pt x="101600" y="0"/>
                </a:moveTo>
                <a:lnTo>
                  <a:pt x="4572000" y="0"/>
                </a:lnTo>
                <a:cubicBezTo>
                  <a:pt x="4628075" y="0"/>
                  <a:pt x="4673600" y="45525"/>
                  <a:pt x="4673600" y="101600"/>
                </a:cubicBezTo>
                <a:lnTo>
                  <a:pt x="4673600" y="711200"/>
                </a:lnTo>
                <a:cubicBezTo>
                  <a:pt x="4673600" y="767275"/>
                  <a:pt x="4628075" y="812800"/>
                  <a:pt x="45720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sp>
        <p:nvSpPr>
          <p:cNvPr id="8" name="Text 5"/>
          <p:cNvSpPr/>
          <p:nvPr/>
        </p:nvSpPr>
        <p:spPr>
          <a:xfrm>
            <a:off x="6684665" y="1854200"/>
            <a:ext cx="4775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戦士です!</a:t>
            </a:r>
            <a:endParaRPr lang="en-US" sz="1600" dirty="0"/>
          </a:p>
        </p:txBody>
      </p:sp>
      <p:pic>
        <p:nvPicPr>
          <p:cNvPr id="9" name="Image 1" descr="https://kimi-web-img.moonshot.cn/img/images.inc.com/f13563434738a0ec53a5fe8092c86f9395eb4deb.jpg"/>
          <p:cNvPicPr>
            <a:picLocks noChangeAspect="1"/>
          </p:cNvPicPr>
          <p:nvPr/>
        </p:nvPicPr>
        <p:blipFill>
          <a:blip r:embed="rId4"/>
          <a:srcRect l="21875" r="21875"/>
          <a:stretch/>
        </p:blipFill>
        <p:spPr>
          <a:xfrm>
            <a:off x="254000" y="2768600"/>
            <a:ext cx="1016000" cy="1016000"/>
          </a:xfrm>
          <a:prstGeom prst="roundRect">
            <a:avLst>
              <a:gd name="adj" fmla="val 50000"/>
            </a:avLst>
          </a:prstGeom>
        </p:spPr>
      </p:pic>
      <p:sp>
        <p:nvSpPr>
          <p:cNvPr id="10" name="Shape 6"/>
          <p:cNvSpPr/>
          <p:nvPr/>
        </p:nvSpPr>
        <p:spPr>
          <a:xfrm>
            <a:off x="1473200" y="2895600"/>
            <a:ext cx="10464800" cy="762000"/>
          </a:xfrm>
          <a:custGeom>
            <a:avLst/>
            <a:gdLst/>
            <a:ahLst/>
            <a:cxnLst/>
            <a:rect l="l" t="t" r="r" b="b"/>
            <a:pathLst>
              <a:path w="10464800" h="762000">
                <a:moveTo>
                  <a:pt x="101597" y="0"/>
                </a:moveTo>
                <a:lnTo>
                  <a:pt x="10363203" y="0"/>
                </a:lnTo>
                <a:cubicBezTo>
                  <a:pt x="10419313" y="0"/>
                  <a:pt x="10464800" y="45487"/>
                  <a:pt x="10464800" y="101597"/>
                </a:cubicBezTo>
                <a:lnTo>
                  <a:pt x="10464800" y="660403"/>
                </a:lnTo>
                <a:cubicBezTo>
                  <a:pt x="10464800" y="716513"/>
                  <a:pt x="10419313" y="762000"/>
                  <a:pt x="10363203" y="762000"/>
                </a:cubicBezTo>
                <a:lnTo>
                  <a:pt x="101597" y="762000"/>
                </a:lnTo>
                <a:cubicBezTo>
                  <a:pt x="45487" y="762000"/>
                  <a:pt x="0" y="716513"/>
                  <a:pt x="0" y="6604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sp>
        <p:nvSpPr>
          <p:cNvPr id="11" name="Text 7"/>
          <p:cNvSpPr/>
          <p:nvPr/>
        </p:nvSpPr>
        <p:spPr>
          <a:xfrm>
            <a:off x="1676400" y="3098800"/>
            <a:ext cx="10566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武士は強いです!</a:t>
            </a:r>
            <a:endParaRPr lang="en-US" sz="1600" dirty="0"/>
          </a:p>
        </p:txBody>
      </p:sp>
      <p:pic>
        <p:nvPicPr>
          <p:cNvPr id="12" name="Image 2" descr="https://kimi-web-img.moonshot.cn/img/images.freeimages.com/d9e26c440d45a989634f0a1f012bbc143eb1fa41.jpg"/>
          <p:cNvPicPr>
            <a:picLocks noChangeAspect="1"/>
          </p:cNvPicPr>
          <p:nvPr/>
        </p:nvPicPr>
        <p:blipFill>
          <a:blip r:embed="rId5"/>
          <a:srcRect l="14353" r="14353"/>
          <a:stretch/>
        </p:blipFill>
        <p:spPr>
          <a:xfrm>
            <a:off x="254000" y="4089400"/>
            <a:ext cx="1016000" cy="1016000"/>
          </a:xfrm>
          <a:prstGeom prst="roundRect">
            <a:avLst>
              <a:gd name="adj" fmla="val 50000"/>
            </a:avLst>
          </a:prstGeom>
        </p:spPr>
      </p:pic>
      <p:sp>
        <p:nvSpPr>
          <p:cNvPr id="13" name="Shape 8"/>
          <p:cNvSpPr/>
          <p:nvPr/>
        </p:nvSpPr>
        <p:spPr>
          <a:xfrm>
            <a:off x="1473200" y="4216400"/>
            <a:ext cx="10464800" cy="762000"/>
          </a:xfrm>
          <a:custGeom>
            <a:avLst/>
            <a:gdLst/>
            <a:ahLst/>
            <a:cxnLst/>
            <a:rect l="l" t="t" r="r" b="b"/>
            <a:pathLst>
              <a:path w="10464800" h="762000">
                <a:moveTo>
                  <a:pt x="101597" y="0"/>
                </a:moveTo>
                <a:lnTo>
                  <a:pt x="10363203" y="0"/>
                </a:lnTo>
                <a:cubicBezTo>
                  <a:pt x="10419313" y="0"/>
                  <a:pt x="10464800" y="45487"/>
                  <a:pt x="10464800" y="101597"/>
                </a:cubicBezTo>
                <a:lnTo>
                  <a:pt x="10464800" y="660403"/>
                </a:lnTo>
                <a:cubicBezTo>
                  <a:pt x="10464800" y="716513"/>
                  <a:pt x="10419313" y="762000"/>
                  <a:pt x="10363203" y="762000"/>
                </a:cubicBezTo>
                <a:lnTo>
                  <a:pt x="101597" y="762000"/>
                </a:lnTo>
                <a:cubicBezTo>
                  <a:pt x="45487" y="762000"/>
                  <a:pt x="0" y="716513"/>
                  <a:pt x="0" y="6604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sp>
        <p:nvSpPr>
          <p:cNvPr id="14" name="Text 9"/>
          <p:cNvSpPr/>
          <p:nvPr/>
        </p:nvSpPr>
        <p:spPr>
          <a:xfrm>
            <a:off x="1676400" y="4419600"/>
            <a:ext cx="10058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かたなは </a:t>
            </a:r>
            <a:r>
              <a:rPr lang="en-US" sz="2000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武器</a:t>
            </a:r>
            <a:r>
              <a:rPr lang="en-US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です!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254000" y="5511800"/>
            <a:ext cx="11684000" cy="609600"/>
          </a:xfrm>
          <a:custGeom>
            <a:avLst/>
            <a:gdLst/>
            <a:ahLst/>
            <a:cxnLst/>
            <a:rect l="l" t="t" r="r" b="b"/>
            <a:pathLst>
              <a:path w="11684000" h="609600">
                <a:moveTo>
                  <a:pt x="304800" y="0"/>
                </a:moveTo>
                <a:lnTo>
                  <a:pt x="11379200" y="0"/>
                </a:lnTo>
                <a:cubicBezTo>
                  <a:pt x="11547424" y="0"/>
                  <a:pt x="11684000" y="136576"/>
                  <a:pt x="11684000" y="304800"/>
                </a:cubicBezTo>
                <a:lnTo>
                  <a:pt x="11684000" y="304800"/>
                </a:lnTo>
                <a:cubicBezTo>
                  <a:pt x="11684000" y="473024"/>
                  <a:pt x="11547424" y="609600"/>
                  <a:pt x="113792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63946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sp>
        <p:nvSpPr>
          <p:cNvPr id="16" name="Text 11"/>
          <p:cNvSpPr/>
          <p:nvPr/>
        </p:nvSpPr>
        <p:spPr>
          <a:xfrm>
            <a:off x="660400" y="5613400"/>
            <a:ext cx="11379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すごい! Excellent! 素晴らしい!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92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2540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Activity</a:t>
            </a:r>
            <a:r>
              <a:rPr lang="zh-CN" altLang="en-US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altLang="zh-CN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r>
              <a:rPr lang="zh-CN" altLang="en-US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altLang="zh-CN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(5 mins)</a:t>
            </a:r>
            <a:r>
              <a:rPr lang="en-US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Samurai 武士 vs Knights 騎士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850900" y="982406"/>
            <a:ext cx="4546600" cy="3302000"/>
          </a:xfrm>
          <a:custGeom>
            <a:avLst/>
            <a:gdLst/>
            <a:ahLst/>
            <a:cxnLst/>
            <a:rect l="l" t="t" r="r" b="b"/>
            <a:pathLst>
              <a:path w="4546600" h="3302000">
                <a:moveTo>
                  <a:pt x="101603" y="0"/>
                </a:moveTo>
                <a:lnTo>
                  <a:pt x="4444997" y="0"/>
                </a:lnTo>
                <a:cubicBezTo>
                  <a:pt x="4501111" y="0"/>
                  <a:pt x="4546600" y="45489"/>
                  <a:pt x="4546600" y="101603"/>
                </a:cubicBezTo>
                <a:lnTo>
                  <a:pt x="4546600" y="3200397"/>
                </a:lnTo>
                <a:cubicBezTo>
                  <a:pt x="4546600" y="3256511"/>
                  <a:pt x="4501111" y="3302000"/>
                  <a:pt x="4444997" y="3302000"/>
                </a:cubicBezTo>
                <a:lnTo>
                  <a:pt x="101603" y="3302000"/>
                </a:lnTo>
                <a:cubicBezTo>
                  <a:pt x="45489" y="3302000"/>
                  <a:pt x="0" y="3256511"/>
                  <a:pt x="0" y="32003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  <p:txBody>
          <a:bodyPr/>
          <a:lstStyle/>
          <a:p>
            <a:endParaRPr lang="en-CN" dirty="0"/>
          </a:p>
        </p:txBody>
      </p:sp>
      <p:pic>
        <p:nvPicPr>
          <p:cNvPr id="5" name="Image 1" descr="https://kimi-web-img.moonshot.cn/img/asianimg.pro/98c93a692b10b854a3383e362fb48763fd358faa.jpg"/>
          <p:cNvPicPr>
            <a:picLocks noChangeAspect="1"/>
          </p:cNvPicPr>
          <p:nvPr/>
        </p:nvPicPr>
        <p:blipFill>
          <a:blip r:embed="rId4"/>
          <a:srcRect t="36423" b="22219"/>
          <a:stretch>
            <a:fillRect/>
          </a:stretch>
        </p:blipFill>
        <p:spPr>
          <a:xfrm>
            <a:off x="1054100" y="1159797"/>
            <a:ext cx="4140200" cy="2438400"/>
          </a:xfrm>
          <a:prstGeom prst="roundRect">
            <a:avLst>
              <a:gd name="adj" fmla="val 4167"/>
            </a:avLst>
          </a:prstGeom>
        </p:spPr>
      </p:pic>
      <p:sp>
        <p:nvSpPr>
          <p:cNvPr id="6" name="Text 2"/>
          <p:cNvSpPr/>
          <p:nvPr/>
        </p:nvSpPr>
        <p:spPr>
          <a:xfrm>
            <a:off x="2006898" y="3734824"/>
            <a:ext cx="2234604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Samurai </a:t>
            </a:r>
            <a:r>
              <a:rPr lang="en-US" sz="2000" dirty="0" err="1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武士</a:t>
            </a:r>
            <a:r>
              <a:rPr lang="en-US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2000" dirty="0" err="1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ぶし</a:t>
            </a: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6804247" y="1009138"/>
            <a:ext cx="4546600" cy="3302000"/>
          </a:xfrm>
          <a:custGeom>
            <a:avLst/>
            <a:gdLst/>
            <a:ahLst/>
            <a:cxnLst/>
            <a:rect l="l" t="t" r="r" b="b"/>
            <a:pathLst>
              <a:path w="4546600" h="3302000">
                <a:moveTo>
                  <a:pt x="101603" y="0"/>
                </a:moveTo>
                <a:lnTo>
                  <a:pt x="4444997" y="0"/>
                </a:lnTo>
                <a:cubicBezTo>
                  <a:pt x="4501111" y="0"/>
                  <a:pt x="4546600" y="45489"/>
                  <a:pt x="4546600" y="101603"/>
                </a:cubicBezTo>
                <a:lnTo>
                  <a:pt x="4546600" y="3200397"/>
                </a:lnTo>
                <a:cubicBezTo>
                  <a:pt x="4546600" y="3256511"/>
                  <a:pt x="4501111" y="3302000"/>
                  <a:pt x="4444997" y="3302000"/>
                </a:cubicBezTo>
                <a:lnTo>
                  <a:pt x="101603" y="3302000"/>
                </a:lnTo>
                <a:cubicBezTo>
                  <a:pt x="45489" y="3302000"/>
                  <a:pt x="0" y="3256511"/>
                  <a:pt x="0" y="32003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 dirty="0"/>
          </a:p>
        </p:txBody>
      </p:sp>
      <p:pic>
        <p:nvPicPr>
          <p:cNvPr id="8" name="Image 2" descr="https://kimi-web-img.moonshot.cn/img/thumbs.dreamstime.com/22c17403298e882846383f945102fbac3552a7a3.jpg"/>
          <p:cNvPicPr>
            <a:picLocks noChangeAspect="1"/>
          </p:cNvPicPr>
          <p:nvPr/>
        </p:nvPicPr>
        <p:blipFill>
          <a:blip r:embed="rId5"/>
          <a:srcRect l="-352" t="23842" r="352" b="1011"/>
          <a:stretch>
            <a:fillRect/>
          </a:stretch>
        </p:blipFill>
        <p:spPr>
          <a:xfrm>
            <a:off x="7010213" y="1182124"/>
            <a:ext cx="4140200" cy="2438400"/>
          </a:xfrm>
          <a:prstGeom prst="roundRect">
            <a:avLst>
              <a:gd name="adj" fmla="val 4167"/>
            </a:avLst>
          </a:prstGeom>
        </p:spPr>
      </p:pic>
      <p:sp>
        <p:nvSpPr>
          <p:cNvPr id="9" name="Text 4"/>
          <p:cNvSpPr/>
          <p:nvPr/>
        </p:nvSpPr>
        <p:spPr>
          <a:xfrm>
            <a:off x="8034395" y="3734824"/>
            <a:ext cx="2485315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Knights </a:t>
            </a:r>
            <a:r>
              <a:rPr lang="en-US" sz="2000" dirty="0" err="1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騎士</a:t>
            </a:r>
            <a:r>
              <a:rPr lang="zh-CN" altLang="en-US" sz="2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ja-JP" altLang="en-US" sz="200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きし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9535120" y="4622800"/>
            <a:ext cx="219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Venn Diagram</a:t>
            </a:r>
            <a:endParaRPr lang="en-US" sz="1600" dirty="0"/>
          </a:p>
        </p:txBody>
      </p:sp>
      <p:sp>
        <p:nvSpPr>
          <p:cNvPr id="13" name="Shape 7"/>
          <p:cNvSpPr/>
          <p:nvPr/>
        </p:nvSpPr>
        <p:spPr>
          <a:xfrm>
            <a:off x="254000" y="4470400"/>
            <a:ext cx="5740400" cy="2184400"/>
          </a:xfrm>
          <a:custGeom>
            <a:avLst/>
            <a:gdLst/>
            <a:ahLst/>
            <a:cxnLst/>
            <a:rect l="l" t="t" r="r" b="b"/>
            <a:pathLst>
              <a:path w="5740400" h="2997200">
                <a:moveTo>
                  <a:pt x="101605" y="0"/>
                </a:moveTo>
                <a:lnTo>
                  <a:pt x="5638795" y="0"/>
                </a:lnTo>
                <a:cubicBezTo>
                  <a:pt x="5694910" y="0"/>
                  <a:pt x="5740400" y="45490"/>
                  <a:pt x="5740400" y="101605"/>
                </a:cubicBezTo>
                <a:lnTo>
                  <a:pt x="5740400" y="2895595"/>
                </a:lnTo>
                <a:cubicBezTo>
                  <a:pt x="5740400" y="2951710"/>
                  <a:pt x="5694910" y="2997200"/>
                  <a:pt x="5638795" y="2997200"/>
                </a:cubicBezTo>
                <a:lnTo>
                  <a:pt x="101605" y="2997200"/>
                </a:lnTo>
                <a:cubicBezTo>
                  <a:pt x="45490" y="2997200"/>
                  <a:pt x="0" y="2951710"/>
                  <a:pt x="0" y="28955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4" name="Text 8"/>
          <p:cNvSpPr/>
          <p:nvPr/>
        </p:nvSpPr>
        <p:spPr>
          <a:xfrm>
            <a:off x="457200" y="4522224"/>
            <a:ext cx="5842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📋 TASK (3 minutes)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457200" y="4868606"/>
            <a:ext cx="53340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22250" indent="-22225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Join Breakout Room (3-4 students)</a:t>
            </a:r>
            <a:endParaRPr lang="en-US" sz="1600" dirty="0"/>
          </a:p>
          <a:p>
            <a:pPr marL="222250" indent="-22225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 Jamboard link (in chat)</a:t>
            </a:r>
            <a:endParaRPr lang="en-US" sz="1600" dirty="0"/>
          </a:p>
          <a:p>
            <a:pPr marL="222250" indent="-22225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Make Venn Diagram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457200" y="5716024"/>
            <a:ext cx="5842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✅ 3 samurai features (IN JAPANESE IF YOU CAN)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457200" y="6312412"/>
            <a:ext cx="5842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✅ 2 similarities</a:t>
            </a:r>
            <a:endParaRPr lang="en-US" sz="1600" dirty="0"/>
          </a:p>
        </p:txBody>
      </p:sp>
      <p:sp>
        <p:nvSpPr>
          <p:cNvPr id="19" name="Text 13"/>
          <p:cNvSpPr/>
          <p:nvPr/>
        </p:nvSpPr>
        <p:spPr>
          <a:xfrm>
            <a:off x="6307208" y="4536051"/>
            <a:ext cx="58420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200" dirty="0">
                <a:solidFill>
                  <a:srgbClr val="FF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Use: 武士は____です / 騎士は____です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Shape 14"/>
          <p:cNvSpPr/>
          <p:nvPr/>
        </p:nvSpPr>
        <p:spPr>
          <a:xfrm>
            <a:off x="6197600" y="4470400"/>
            <a:ext cx="5737820" cy="2184400"/>
          </a:xfrm>
          <a:custGeom>
            <a:avLst/>
            <a:gdLst/>
            <a:ahLst/>
            <a:cxnLst/>
            <a:rect l="l" t="t" r="r" b="b"/>
            <a:pathLst>
              <a:path w="5740400" h="2997200">
                <a:moveTo>
                  <a:pt x="101605" y="0"/>
                </a:moveTo>
                <a:lnTo>
                  <a:pt x="5638795" y="0"/>
                </a:lnTo>
                <a:cubicBezTo>
                  <a:pt x="5694910" y="0"/>
                  <a:pt x="5740400" y="45490"/>
                  <a:pt x="5740400" y="101605"/>
                </a:cubicBezTo>
                <a:lnTo>
                  <a:pt x="5740400" y="2895595"/>
                </a:lnTo>
                <a:cubicBezTo>
                  <a:pt x="5740400" y="2951710"/>
                  <a:pt x="5694910" y="2997200"/>
                  <a:pt x="5638795" y="2997200"/>
                </a:cubicBezTo>
                <a:lnTo>
                  <a:pt x="101605" y="2997200"/>
                </a:lnTo>
                <a:cubicBezTo>
                  <a:pt x="45490" y="2997200"/>
                  <a:pt x="0" y="2951710"/>
                  <a:pt x="0" y="28955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1" name="Text 15"/>
          <p:cNvSpPr/>
          <p:nvPr/>
        </p:nvSpPr>
        <p:spPr>
          <a:xfrm>
            <a:off x="6356053" y="4673600"/>
            <a:ext cx="5842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Quick Venn Template</a:t>
            </a:r>
            <a:endParaRPr lang="en-US" sz="1600" dirty="0"/>
          </a:p>
        </p:txBody>
      </p:sp>
      <p:sp>
        <p:nvSpPr>
          <p:cNvPr id="22" name="Text 16"/>
          <p:cNvSpPr/>
          <p:nvPr/>
        </p:nvSpPr>
        <p:spPr>
          <a:xfrm>
            <a:off x="6421545" y="5433552"/>
            <a:ext cx="1714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SAMURAI</a:t>
            </a:r>
            <a:endParaRPr lang="en-US" sz="16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武士</a:t>
            </a:r>
            <a:endParaRPr lang="en-US" sz="1600" dirty="0"/>
          </a:p>
        </p:txBody>
      </p:sp>
      <p:sp>
        <p:nvSpPr>
          <p:cNvPr id="23" name="Text 17"/>
          <p:cNvSpPr/>
          <p:nvPr/>
        </p:nvSpPr>
        <p:spPr>
          <a:xfrm>
            <a:off x="8193256" y="5384800"/>
            <a:ext cx="1714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BOTH</a:t>
            </a:r>
            <a:endParaRPr lang="en-US" sz="16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両方</a:t>
            </a:r>
            <a:endParaRPr lang="en-US" sz="1600" dirty="0"/>
          </a:p>
        </p:txBody>
      </p:sp>
      <p:sp>
        <p:nvSpPr>
          <p:cNvPr id="24" name="Text 18"/>
          <p:cNvSpPr/>
          <p:nvPr/>
        </p:nvSpPr>
        <p:spPr>
          <a:xfrm>
            <a:off x="9964967" y="5369233"/>
            <a:ext cx="1714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KNIGHTS</a:t>
            </a:r>
            <a:endParaRPr lang="en-US" sz="16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騎士</a:t>
            </a:r>
            <a:endParaRPr lang="en-US" sz="1600" dirty="0"/>
          </a:p>
        </p:txBody>
      </p:sp>
      <p:sp>
        <p:nvSpPr>
          <p:cNvPr id="25" name="Text 19"/>
          <p:cNvSpPr/>
          <p:nvPr/>
        </p:nvSpPr>
        <p:spPr>
          <a:xfrm>
            <a:off x="6185495" y="6020824"/>
            <a:ext cx="22225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Different</a:t>
            </a:r>
            <a:endParaRPr lang="en-US" sz="1600" dirty="0"/>
          </a:p>
        </p:txBody>
      </p:sp>
      <p:sp>
        <p:nvSpPr>
          <p:cNvPr id="26" name="Text 20"/>
          <p:cNvSpPr/>
          <p:nvPr/>
        </p:nvSpPr>
        <p:spPr>
          <a:xfrm>
            <a:off x="7955260" y="5992352"/>
            <a:ext cx="22225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Similar</a:t>
            </a:r>
            <a:endParaRPr lang="en-US" sz="1600" dirty="0"/>
          </a:p>
        </p:txBody>
      </p:sp>
      <p:sp>
        <p:nvSpPr>
          <p:cNvPr id="27" name="Text 21"/>
          <p:cNvSpPr/>
          <p:nvPr/>
        </p:nvSpPr>
        <p:spPr>
          <a:xfrm>
            <a:off x="9718973" y="6038645"/>
            <a:ext cx="22225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Different</a:t>
            </a:r>
            <a:endParaRPr lang="en-US" sz="16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6DA281-B32F-868B-9369-64DE65924E51}"/>
              </a:ext>
            </a:extLst>
          </p:cNvPr>
          <p:cNvSpPr/>
          <p:nvPr/>
        </p:nvSpPr>
        <p:spPr>
          <a:xfrm>
            <a:off x="6681019" y="5054600"/>
            <a:ext cx="3037954" cy="14732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00E0403-78E8-9C3F-F18D-101E332B1197}"/>
              </a:ext>
            </a:extLst>
          </p:cNvPr>
          <p:cNvSpPr/>
          <p:nvPr/>
        </p:nvSpPr>
        <p:spPr>
          <a:xfrm>
            <a:off x="8465318" y="5029200"/>
            <a:ext cx="3037954" cy="1473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Text 10">
            <a:extLst>
              <a:ext uri="{FF2B5EF4-FFF2-40B4-BE49-F238E27FC236}">
                <a16:creationId xmlns:a16="http://schemas.microsoft.com/office/drawing/2014/main" id="{2CCD60C5-A192-511F-07A4-D4735951CCC2}"/>
              </a:ext>
            </a:extLst>
          </p:cNvPr>
          <p:cNvSpPr/>
          <p:nvPr/>
        </p:nvSpPr>
        <p:spPr>
          <a:xfrm>
            <a:off x="457200" y="6014218"/>
            <a:ext cx="5842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✅ 3 knight features (IN JAPANESE IF YOU CAN)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7112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Great Work Today! お疲れ様でした!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1524000"/>
            <a:ext cx="11684000" cy="2082800"/>
          </a:xfrm>
          <a:custGeom>
            <a:avLst/>
            <a:gdLst/>
            <a:ahLst/>
            <a:cxnLst/>
            <a:rect l="l" t="t" r="r" b="b"/>
            <a:pathLst>
              <a:path w="11684000" h="2082800">
                <a:moveTo>
                  <a:pt x="101599" y="0"/>
                </a:moveTo>
                <a:lnTo>
                  <a:pt x="11582401" y="0"/>
                </a:lnTo>
                <a:cubicBezTo>
                  <a:pt x="11638513" y="0"/>
                  <a:pt x="11684000" y="45487"/>
                  <a:pt x="11684000" y="101599"/>
                </a:cubicBezTo>
                <a:lnTo>
                  <a:pt x="11684000" y="1981201"/>
                </a:lnTo>
                <a:cubicBezTo>
                  <a:pt x="11684000" y="2037313"/>
                  <a:pt x="11638513" y="2082800"/>
                  <a:pt x="11582401" y="2082800"/>
                </a:cubicBezTo>
                <a:lnTo>
                  <a:pt x="101599" y="2082800"/>
                </a:lnTo>
                <a:cubicBezTo>
                  <a:pt x="45487" y="2082800"/>
                  <a:pt x="0" y="2037313"/>
                  <a:pt x="0" y="19812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CN"/>
          </a:p>
        </p:txBody>
      </p:sp>
      <p:sp>
        <p:nvSpPr>
          <p:cNvPr id="5" name="Shape 2"/>
          <p:cNvSpPr/>
          <p:nvPr/>
        </p:nvSpPr>
        <p:spPr>
          <a:xfrm>
            <a:off x="711200" y="2266950"/>
            <a:ext cx="457200" cy="609600"/>
          </a:xfrm>
          <a:custGeom>
            <a:avLst/>
            <a:gdLst/>
            <a:ahLst/>
            <a:cxnLst/>
            <a:rect l="l" t="t" r="r" b="b"/>
            <a:pathLst>
              <a:path w="457200" h="609600">
                <a:moveTo>
                  <a:pt x="348734" y="457200"/>
                </a:moveTo>
                <a:cubicBezTo>
                  <a:pt x="357426" y="430649"/>
                  <a:pt x="374809" y="406598"/>
                  <a:pt x="394454" y="385882"/>
                </a:cubicBezTo>
                <a:cubicBezTo>
                  <a:pt x="433387" y="344924"/>
                  <a:pt x="457200" y="289560"/>
                  <a:pt x="457200" y="228600"/>
                </a:cubicBezTo>
                <a:cubicBezTo>
                  <a:pt x="457200" y="102394"/>
                  <a:pt x="354806" y="0"/>
                  <a:pt x="228600" y="0"/>
                </a:cubicBezTo>
                <a:cubicBezTo>
                  <a:pt x="102394" y="0"/>
                  <a:pt x="0" y="102394"/>
                  <a:pt x="0" y="228600"/>
                </a:cubicBezTo>
                <a:cubicBezTo>
                  <a:pt x="0" y="289560"/>
                  <a:pt x="23813" y="344924"/>
                  <a:pt x="62746" y="385882"/>
                </a:cubicBezTo>
                <a:cubicBezTo>
                  <a:pt x="82391" y="406598"/>
                  <a:pt x="99893" y="430649"/>
                  <a:pt x="108466" y="457200"/>
                </a:cubicBezTo>
                <a:lnTo>
                  <a:pt x="348615" y="457200"/>
                </a:lnTo>
                <a:close/>
                <a:moveTo>
                  <a:pt x="342900" y="514350"/>
                </a:moveTo>
                <a:lnTo>
                  <a:pt x="114300" y="514350"/>
                </a:lnTo>
                <a:lnTo>
                  <a:pt x="114300" y="533400"/>
                </a:lnTo>
                <a:cubicBezTo>
                  <a:pt x="114300" y="586026"/>
                  <a:pt x="156924" y="628650"/>
                  <a:pt x="209550" y="628650"/>
                </a:cubicBezTo>
                <a:lnTo>
                  <a:pt x="247650" y="628650"/>
                </a:lnTo>
                <a:cubicBezTo>
                  <a:pt x="300276" y="628650"/>
                  <a:pt x="342900" y="586026"/>
                  <a:pt x="342900" y="533400"/>
                </a:cubicBezTo>
                <a:lnTo>
                  <a:pt x="342900" y="514350"/>
                </a:lnTo>
                <a:close/>
                <a:moveTo>
                  <a:pt x="219075" y="133350"/>
                </a:moveTo>
                <a:cubicBezTo>
                  <a:pt x="171688" y="133350"/>
                  <a:pt x="133350" y="171688"/>
                  <a:pt x="133350" y="219075"/>
                </a:cubicBezTo>
                <a:cubicBezTo>
                  <a:pt x="133350" y="234910"/>
                  <a:pt x="120610" y="247650"/>
                  <a:pt x="104775" y="247650"/>
                </a:cubicBezTo>
                <a:cubicBezTo>
                  <a:pt x="88940" y="247650"/>
                  <a:pt x="76200" y="234910"/>
                  <a:pt x="76200" y="219075"/>
                </a:cubicBezTo>
                <a:cubicBezTo>
                  <a:pt x="76200" y="140137"/>
                  <a:pt x="140137" y="76200"/>
                  <a:pt x="219075" y="76200"/>
                </a:cubicBezTo>
                <a:cubicBezTo>
                  <a:pt x="234910" y="76200"/>
                  <a:pt x="247650" y="88940"/>
                  <a:pt x="247650" y="104775"/>
                </a:cubicBezTo>
                <a:cubicBezTo>
                  <a:pt x="247650" y="120610"/>
                  <a:pt x="234910" y="133350"/>
                  <a:pt x="219075" y="133350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6" name="Text 3"/>
          <p:cNvSpPr/>
          <p:nvPr/>
        </p:nvSpPr>
        <p:spPr>
          <a:xfrm>
            <a:off x="1524000" y="1828800"/>
            <a:ext cx="10617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Key Learning: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524000" y="2235200"/>
            <a:ext cx="101092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"Samurai and knights were both warriors with honor codes, but their </a:t>
            </a:r>
            <a:r>
              <a:rPr lang="en-US" sz="1800" dirty="0">
                <a:solidFill>
                  <a:srgbClr val="FFFFFF"/>
                </a:solidFill>
                <a:highlight>
                  <a:srgbClr val="E63946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CULTURES </a:t>
            </a: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were very different."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524000" y="2997200"/>
            <a:ext cx="1061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Language helps us understand cultural differences!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254000" y="3911600"/>
            <a:ext cx="5689600" cy="2235200"/>
          </a:xfrm>
          <a:custGeom>
            <a:avLst/>
            <a:gdLst/>
            <a:ahLst/>
            <a:cxnLst/>
            <a:rect l="l" t="t" r="r" b="b"/>
            <a:pathLst>
              <a:path w="5689600" h="2235200">
                <a:moveTo>
                  <a:pt x="101590" y="0"/>
                </a:moveTo>
                <a:lnTo>
                  <a:pt x="5588010" y="0"/>
                </a:lnTo>
                <a:cubicBezTo>
                  <a:pt x="5644117" y="0"/>
                  <a:pt x="5689600" y="45483"/>
                  <a:pt x="5689600" y="101590"/>
                </a:cubicBezTo>
                <a:lnTo>
                  <a:pt x="5689600" y="2133610"/>
                </a:lnTo>
                <a:cubicBezTo>
                  <a:pt x="5689600" y="2189717"/>
                  <a:pt x="5644117" y="2235200"/>
                  <a:pt x="5588010" y="2235200"/>
                </a:cubicBezTo>
                <a:lnTo>
                  <a:pt x="101590" y="2235200"/>
                </a:lnTo>
                <a:cubicBezTo>
                  <a:pt x="45483" y="2235200"/>
                  <a:pt x="0" y="2189717"/>
                  <a:pt x="0" y="21336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Text 7"/>
          <p:cNvSpPr/>
          <p:nvPr/>
        </p:nvSpPr>
        <p:spPr>
          <a:xfrm>
            <a:off x="457200" y="4114800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Today we learned: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82600" y="46609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E6394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2" name="Text 9"/>
          <p:cNvSpPr/>
          <p:nvPr/>
        </p:nvSpPr>
        <p:spPr>
          <a:xfrm>
            <a:off x="781050" y="4622800"/>
            <a:ext cx="2349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Sentence pattern 〜は〜です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482600" y="50165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E6394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4" name="Text 11"/>
          <p:cNvSpPr/>
          <p:nvPr/>
        </p:nvSpPr>
        <p:spPr>
          <a:xfrm>
            <a:off x="781050" y="4978400"/>
            <a:ext cx="2425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Samurai history (1185-1868)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482600" y="53721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E6394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6" name="Text 13"/>
          <p:cNvSpPr/>
          <p:nvPr/>
        </p:nvSpPr>
        <p:spPr>
          <a:xfrm>
            <a:off x="781050" y="5334000"/>
            <a:ext cx="2286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Samurai role &amp; values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482600" y="57277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E6394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8" name="Text 15"/>
          <p:cNvSpPr/>
          <p:nvPr/>
        </p:nvSpPr>
        <p:spPr>
          <a:xfrm>
            <a:off x="781050" y="5689600"/>
            <a:ext cx="2159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Cultural comparison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6248400" y="3911600"/>
            <a:ext cx="5689600" cy="2235200"/>
          </a:xfrm>
          <a:custGeom>
            <a:avLst/>
            <a:gdLst/>
            <a:ahLst/>
            <a:cxnLst/>
            <a:rect l="l" t="t" r="r" b="b"/>
            <a:pathLst>
              <a:path w="5689600" h="2235200">
                <a:moveTo>
                  <a:pt x="101590" y="0"/>
                </a:moveTo>
                <a:lnTo>
                  <a:pt x="5588010" y="0"/>
                </a:lnTo>
                <a:cubicBezTo>
                  <a:pt x="5644117" y="0"/>
                  <a:pt x="5689600" y="45483"/>
                  <a:pt x="5689600" y="101590"/>
                </a:cubicBezTo>
                <a:lnTo>
                  <a:pt x="5689600" y="2133610"/>
                </a:lnTo>
                <a:cubicBezTo>
                  <a:pt x="5689600" y="2189717"/>
                  <a:pt x="5644117" y="2235200"/>
                  <a:pt x="5588010" y="2235200"/>
                </a:cubicBezTo>
                <a:lnTo>
                  <a:pt x="101590" y="2235200"/>
                </a:lnTo>
                <a:cubicBezTo>
                  <a:pt x="45483" y="2235200"/>
                  <a:pt x="0" y="2189717"/>
                  <a:pt x="0" y="21336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0" name="Text 17"/>
          <p:cNvSpPr/>
          <p:nvPr/>
        </p:nvSpPr>
        <p:spPr>
          <a:xfrm>
            <a:off x="7567017" y="4343400"/>
            <a:ext cx="304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Next Lesson's Preview: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7236817" y="5078771"/>
            <a:ext cx="3708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GB" sz="2800" dirty="0"/>
              <a:t>Bushido philosophy: values, virtues</a:t>
            </a:r>
            <a:r>
              <a:rPr lang="en-CN" sz="2800" dirty="0">
                <a:effectLst/>
              </a:rPr>
              <a:t> </a:t>
            </a:r>
            <a:endParaRPr lang="en-US" sz="28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311</Words>
  <Application>Microsoft Macintosh PowerPoint</Application>
  <PresentationFormat>Widescreen</PresentationFormat>
  <Paragraphs>79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Noto Sans SC</vt:lpstr>
      <vt:lpstr>Arial</vt:lpstr>
      <vt:lpstr>MiSans</vt:lpstr>
      <vt:lpstr>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Samurai in 15-Min</dc:title>
  <dc:subject>Samurai in 15-Min</dc:subject>
  <dc:creator>Kimi</dc:creator>
  <cp:lastModifiedBy>Zou, Jiacheng - zoujy009</cp:lastModifiedBy>
  <cp:revision>3</cp:revision>
  <dcterms:created xsi:type="dcterms:W3CDTF">2025-10-19T11:27:30Z</dcterms:created>
  <dcterms:modified xsi:type="dcterms:W3CDTF">2025-10-19T12:49:32Z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{"Label":"Samurai in 15-Min","ContentProducer":"001191110108MACG2KBH8F10000","ProduceID":"d3qci2ggts47790afdn0","ReservedCode1":"","ContentPropagator":"001191110108MACG2KBH8F20000","PropagateID":"d3qci2ggts47790afdn0","ReservedCode2":""}</vt:lpwstr>
  </property>
</Properties>
</file>