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notesMasterIdLst>
    <p:notesMasterId r:id="rId24"/>
  </p:notesMasterIdLst>
  <p:sldSz cx="12192000" cy="6858000"/>
  <p:notesSz cx="6858000" cy="12192000"/>
  <p:embeddedFontLst>
    <p:embeddedFont>
      <p:font typeface="MiSans" charset="-122" pitchFamily="34"/>
      <p:regular r:id="rId29"/>
    </p:embeddedFont>
    <p:embeddedFont>
      <p:font typeface="Noto Sans SC" charset="-122" pitchFamily="34"/>
      <p:regular r:id="rId3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29" Type="http://schemas.openxmlformats.org/officeDocument/2006/relationships/font" Target="fonts/font1.fntdata"/><Relationship Id="rId30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13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1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9-2.jpg"/><Relationship Id="rId3" Type="http://schemas.openxmlformats.org/officeDocument/2006/relationships/image" Target="../media/image-9-3.png"/><Relationship Id="rId4" Type="http://schemas.openxmlformats.org/officeDocument/2006/relationships/image" Target="../media/image-9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8-d2nf60h8bjvh7rlj0000.jpe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8600" y="956310"/>
            <a:ext cx="4858385" cy="413448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 Word Association Time Machine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28600" y="5737107"/>
            <a:ext cx="2148840" cy="2762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Kimi AI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28600" y="6199944"/>
            <a:ext cx="2636520" cy="2762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2025/05/01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08-27-19:59:01-d2nf6198bjvh7rlj00a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129" y="-382270"/>
            <a:ext cx="7333471" cy="561584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37397" y="558800"/>
            <a:ext cx="4546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Our Class Perspective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371600"/>
            <a:ext cx="11684000" cy="406400"/>
          </a:xfrm>
          <a:custGeom>
            <a:avLst/>
            <a:gdLst/>
            <a:ahLst/>
            <a:cxnLst/>
            <a:rect l="l" t="t" r="r" b="b"/>
            <a:pathLst>
              <a:path w="11684000" h="406400">
                <a:moveTo>
                  <a:pt x="203200" y="0"/>
                </a:moveTo>
                <a:lnTo>
                  <a:pt x="11480800" y="0"/>
                </a:lnTo>
                <a:cubicBezTo>
                  <a:pt x="11592949" y="0"/>
                  <a:pt x="11684000" y="91051"/>
                  <a:pt x="11684000" y="203200"/>
                </a:cubicBezTo>
                <a:lnTo>
                  <a:pt x="11684000" y="203200"/>
                </a:lnTo>
                <a:cubicBezTo>
                  <a:pt x="11684000" y="315349"/>
                  <a:pt x="11592949" y="406400"/>
                  <a:pt x="114808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E5E7EB">
              <a:alpha val="6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254000" y="1371600"/>
            <a:ext cx="2921000" cy="406400"/>
          </a:xfrm>
          <a:custGeom>
            <a:avLst/>
            <a:gdLst/>
            <a:ahLst/>
            <a:cxnLst/>
            <a:rect l="l" t="t" r="r" b="b"/>
            <a:pathLst>
              <a:path w="2921000" h="406400">
                <a:moveTo>
                  <a:pt x="0" y="0"/>
                </a:moveTo>
                <a:lnTo>
                  <a:pt x="2921000" y="0"/>
                </a:lnTo>
                <a:lnTo>
                  <a:pt x="2921000" y="406400"/>
                </a:lnTo>
                <a:lnTo>
                  <a:pt x="0" y="406400"/>
                </a:lnTo>
                <a:lnTo>
                  <a:pt x="0" y="0"/>
                </a:ln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6" name="Text 3"/>
          <p:cNvSpPr/>
          <p:nvPr/>
        </p:nvSpPr>
        <p:spPr>
          <a:xfrm>
            <a:off x="209550" y="1371600"/>
            <a:ext cx="3009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25%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175000" y="1371600"/>
            <a:ext cx="7010400" cy="406400"/>
          </a:xfrm>
          <a:custGeom>
            <a:avLst/>
            <a:gdLst/>
            <a:ahLst/>
            <a:cxnLst/>
            <a:rect l="l" t="t" r="r" b="b"/>
            <a:pathLst>
              <a:path w="7010400" h="406400">
                <a:moveTo>
                  <a:pt x="0" y="0"/>
                </a:moveTo>
                <a:lnTo>
                  <a:pt x="7010400" y="0"/>
                </a:lnTo>
                <a:lnTo>
                  <a:pt x="7010400" y="406400"/>
                </a:lnTo>
                <a:lnTo>
                  <a:pt x="0" y="4064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8" name="Text 5"/>
          <p:cNvSpPr/>
          <p:nvPr/>
        </p:nvSpPr>
        <p:spPr>
          <a:xfrm>
            <a:off x="3130550" y="1371600"/>
            <a:ext cx="709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60%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185400" y="1371600"/>
            <a:ext cx="1752600" cy="406400"/>
          </a:xfrm>
          <a:custGeom>
            <a:avLst/>
            <a:gdLst/>
            <a:ahLst/>
            <a:cxnLst/>
            <a:rect l="l" t="t" r="r" b="b"/>
            <a:pathLst>
              <a:path w="1752600" h="406400">
                <a:moveTo>
                  <a:pt x="0" y="0"/>
                </a:moveTo>
                <a:lnTo>
                  <a:pt x="1752600" y="0"/>
                </a:lnTo>
                <a:lnTo>
                  <a:pt x="1752600" y="406400"/>
                </a:lnTo>
                <a:lnTo>
                  <a:pt x="0" y="406400"/>
                </a:lnTo>
                <a:lnTo>
                  <a:pt x="0" y="0"/>
                </a:ln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10" name="Text 7"/>
          <p:cNvSpPr/>
          <p:nvPr/>
        </p:nvSpPr>
        <p:spPr>
          <a:xfrm>
            <a:off x="10140950" y="1371600"/>
            <a:ext cx="1841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15%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209550" y="19812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Accurate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104184" y="19812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Creative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998817" y="19812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Misunderstanding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54000" y="2641600"/>
            <a:ext cx="11684000" cy="2997200"/>
          </a:xfrm>
          <a:custGeom>
            <a:avLst/>
            <a:gdLst/>
            <a:ahLst/>
            <a:cxnLst/>
            <a:rect l="l" t="t" r="r" b="b"/>
            <a:pathLst>
              <a:path w="11684000" h="2997200">
                <a:moveTo>
                  <a:pt x="101605" y="0"/>
                </a:moveTo>
                <a:lnTo>
                  <a:pt x="11582395" y="0"/>
                </a:lnTo>
                <a:cubicBezTo>
                  <a:pt x="11638510" y="0"/>
                  <a:pt x="11684000" y="45490"/>
                  <a:pt x="11684000" y="101605"/>
                </a:cubicBezTo>
                <a:lnTo>
                  <a:pt x="11684000" y="2895595"/>
                </a:lnTo>
                <a:cubicBezTo>
                  <a:pt x="11684000" y="2951710"/>
                  <a:pt x="11638510" y="2997200"/>
                  <a:pt x="11582395" y="2997200"/>
                </a:cubicBezTo>
                <a:lnTo>
                  <a:pt x="101605" y="2997200"/>
                </a:lnTo>
                <a:cubicBezTo>
                  <a:pt x="45490" y="2997200"/>
                  <a:pt x="0" y="2951710"/>
                  <a:pt x="0" y="28955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558800" y="2946400"/>
            <a:ext cx="11226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Top Student Comments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558800" y="3505200"/>
            <a:ext cx="11074400" cy="508000"/>
          </a:xfrm>
          <a:custGeom>
            <a:avLst/>
            <a:gdLst/>
            <a:ahLst/>
            <a:cxnLst/>
            <a:rect l="l" t="t" r="r" b="b"/>
            <a:pathLst>
              <a:path w="11074400" h="508000">
                <a:moveTo>
                  <a:pt x="76200" y="0"/>
                </a:moveTo>
                <a:lnTo>
                  <a:pt x="10998200" y="0"/>
                </a:lnTo>
                <a:cubicBezTo>
                  <a:pt x="11040256" y="0"/>
                  <a:pt x="11074400" y="34144"/>
                  <a:pt x="11074400" y="76200"/>
                </a:cubicBezTo>
                <a:lnTo>
                  <a:pt x="11074400" y="431800"/>
                </a:lnTo>
                <a:cubicBezTo>
                  <a:pt x="11074400" y="473856"/>
                  <a:pt x="11040256" y="508000"/>
                  <a:pt x="109982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558800" y="3505200"/>
            <a:ext cx="11176000" cy="5080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"It keeps the spirit but changes the look to be more appealing."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558800" y="4165600"/>
            <a:ext cx="11074400" cy="508000"/>
          </a:xfrm>
          <a:custGeom>
            <a:avLst/>
            <a:gdLst/>
            <a:ahLst/>
            <a:cxnLst/>
            <a:rect l="l" t="t" r="r" b="b"/>
            <a:pathLst>
              <a:path w="11074400" h="508000">
                <a:moveTo>
                  <a:pt x="76200" y="0"/>
                </a:moveTo>
                <a:lnTo>
                  <a:pt x="10998200" y="0"/>
                </a:lnTo>
                <a:cubicBezTo>
                  <a:pt x="11040256" y="0"/>
                  <a:pt x="11074400" y="34144"/>
                  <a:pt x="11074400" y="76200"/>
                </a:cubicBezTo>
                <a:lnTo>
                  <a:pt x="11074400" y="431800"/>
                </a:lnTo>
                <a:cubicBezTo>
                  <a:pt x="11074400" y="473856"/>
                  <a:pt x="11040256" y="508000"/>
                  <a:pt x="109982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558800" y="4165600"/>
            <a:ext cx="11176000" cy="5080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"It makes the samurai concept interesting for young people today."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558800" y="4826000"/>
            <a:ext cx="11074400" cy="508000"/>
          </a:xfrm>
          <a:custGeom>
            <a:avLst/>
            <a:gdLst/>
            <a:ahLst/>
            <a:cxnLst/>
            <a:rect l="l" t="t" r="r" b="b"/>
            <a:pathLst>
              <a:path w="11074400" h="508000">
                <a:moveTo>
                  <a:pt x="76200" y="0"/>
                </a:moveTo>
                <a:lnTo>
                  <a:pt x="10998200" y="0"/>
                </a:lnTo>
                <a:cubicBezTo>
                  <a:pt x="11040256" y="0"/>
                  <a:pt x="11074400" y="34144"/>
                  <a:pt x="11074400" y="76200"/>
                </a:cubicBezTo>
                <a:lnTo>
                  <a:pt x="11074400" y="431800"/>
                </a:lnTo>
                <a:cubicBezTo>
                  <a:pt x="11074400" y="473856"/>
                  <a:pt x="11040256" y="508000"/>
                  <a:pt x="109982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558800" y="4826000"/>
            <a:ext cx="11176000" cy="5080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"Sometimes it's too exaggerated and not realistic, which can be misleading."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2407841" y="5943600"/>
            <a:ext cx="749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But how do we know what's "real" vs "imagined"? Let's investigate!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00-d2nf6118bjvh7rlj0060.jpe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201772" cy="68634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0324" y="3429000"/>
            <a:ext cx="6003310" cy="64633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Activity 2: Detective Stations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680324" y="2117249"/>
            <a:ext cx="6762322" cy="120032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CHAPTER.02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  <p:sp>
        <p:nvSpPr>
          <p:cNvPr id="6" name="Text 3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72197" y="1219200"/>
            <a:ext cx="6477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Cultural Detective Investigation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519587" y="1828800"/>
            <a:ext cx="528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 Crime Scenes... I Mean, Research Stations!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591667" y="2590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B01F23">
              <a:alpha val="2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896467" y="2895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495300" y="247650"/>
                </a:moveTo>
                <a:cubicBezTo>
                  <a:pt x="495300" y="302300"/>
                  <a:pt x="477560" y="352782"/>
                  <a:pt x="447675" y="393740"/>
                </a:cubicBezTo>
                <a:lnTo>
                  <a:pt x="598408" y="544592"/>
                </a:lnTo>
                <a:cubicBezTo>
                  <a:pt x="613291" y="559475"/>
                  <a:pt x="613291" y="583644"/>
                  <a:pt x="598408" y="598527"/>
                </a:cubicBezTo>
                <a:cubicBezTo>
                  <a:pt x="583525" y="613410"/>
                  <a:pt x="559356" y="613410"/>
                  <a:pt x="544473" y="598527"/>
                </a:cubicBezTo>
                <a:lnTo>
                  <a:pt x="393740" y="447675"/>
                </a:lnTo>
                <a:cubicBezTo>
                  <a:pt x="352782" y="477560"/>
                  <a:pt x="302300" y="495300"/>
                  <a:pt x="247650" y="495300"/>
                </a:cubicBezTo>
                <a:cubicBezTo>
                  <a:pt x="110847" y="495300"/>
                  <a:pt x="0" y="384453"/>
                  <a:pt x="0" y="247650"/>
                </a:cubicBezTo>
                <a:cubicBezTo>
                  <a:pt x="0" y="110847"/>
                  <a:pt x="110847" y="0"/>
                  <a:pt x="247650" y="0"/>
                </a:cubicBezTo>
                <a:cubicBezTo>
                  <a:pt x="384453" y="0"/>
                  <a:pt x="495300" y="110847"/>
                  <a:pt x="495300" y="247650"/>
                </a:cubicBezTo>
                <a:close/>
                <a:moveTo>
                  <a:pt x="247650" y="133350"/>
                </a:moveTo>
                <a:cubicBezTo>
                  <a:pt x="231815" y="133350"/>
                  <a:pt x="219075" y="146090"/>
                  <a:pt x="219075" y="161925"/>
                </a:cubicBezTo>
                <a:lnTo>
                  <a:pt x="219075" y="219075"/>
                </a:lnTo>
                <a:lnTo>
                  <a:pt x="161925" y="219075"/>
                </a:lnTo>
                <a:cubicBezTo>
                  <a:pt x="146090" y="219075"/>
                  <a:pt x="133350" y="231815"/>
                  <a:pt x="133350" y="247650"/>
                </a:cubicBezTo>
                <a:cubicBezTo>
                  <a:pt x="133350" y="263485"/>
                  <a:pt x="146090" y="276225"/>
                  <a:pt x="161925" y="276225"/>
                </a:cubicBezTo>
                <a:lnTo>
                  <a:pt x="219075" y="276225"/>
                </a:lnTo>
                <a:lnTo>
                  <a:pt x="219075" y="333375"/>
                </a:lnTo>
                <a:cubicBezTo>
                  <a:pt x="219075" y="349210"/>
                  <a:pt x="231815" y="361950"/>
                  <a:pt x="247650" y="361950"/>
                </a:cubicBezTo>
                <a:cubicBezTo>
                  <a:pt x="263485" y="361950"/>
                  <a:pt x="276225" y="349210"/>
                  <a:pt x="276225" y="333375"/>
                </a:cubicBezTo>
                <a:lnTo>
                  <a:pt x="276225" y="276225"/>
                </a:lnTo>
                <a:lnTo>
                  <a:pt x="333375" y="276225"/>
                </a:lnTo>
                <a:cubicBezTo>
                  <a:pt x="349210" y="276225"/>
                  <a:pt x="361950" y="263485"/>
                  <a:pt x="361950" y="247650"/>
                </a:cubicBezTo>
                <a:cubicBezTo>
                  <a:pt x="361950" y="231815"/>
                  <a:pt x="349210" y="219075"/>
                  <a:pt x="333375" y="219075"/>
                </a:cubicBezTo>
                <a:lnTo>
                  <a:pt x="276225" y="219075"/>
                </a:lnTo>
                <a:lnTo>
                  <a:pt x="276225" y="161925"/>
                </a:lnTo>
                <a:cubicBezTo>
                  <a:pt x="276225" y="146090"/>
                  <a:pt x="263485" y="133350"/>
                  <a:pt x="247650" y="133350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7" name="Text 4"/>
          <p:cNvSpPr/>
          <p:nvPr/>
        </p:nvSpPr>
        <p:spPr>
          <a:xfrm>
            <a:off x="1654373" y="3962400"/>
            <a:ext cx="109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Station 1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390848" y="4318000"/>
            <a:ext cx="1625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Authenticity Sorting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486301" y="2590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753001" y="28956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190500" y="0"/>
                </a:moveTo>
                <a:cubicBezTo>
                  <a:pt x="211574" y="0"/>
                  <a:pt x="228600" y="17026"/>
                  <a:pt x="228600" y="38100"/>
                </a:cubicBezTo>
                <a:lnTo>
                  <a:pt x="228600" y="76200"/>
                </a:lnTo>
                <a:lnTo>
                  <a:pt x="381000" y="76200"/>
                </a:lnTo>
                <a:cubicBezTo>
                  <a:pt x="402074" y="76200"/>
                  <a:pt x="419100" y="93226"/>
                  <a:pt x="419100" y="114300"/>
                </a:cubicBezTo>
                <a:cubicBezTo>
                  <a:pt x="419100" y="135374"/>
                  <a:pt x="402074" y="152400"/>
                  <a:pt x="381000" y="152400"/>
                </a:cubicBezTo>
                <a:lnTo>
                  <a:pt x="369570" y="152400"/>
                </a:lnTo>
                <a:lnTo>
                  <a:pt x="359569" y="179903"/>
                </a:lnTo>
                <a:cubicBezTo>
                  <a:pt x="340043" y="233720"/>
                  <a:pt x="310634" y="282892"/>
                  <a:pt x="273606" y="325160"/>
                </a:cubicBezTo>
                <a:cubicBezTo>
                  <a:pt x="290513" y="335637"/>
                  <a:pt x="308134" y="344924"/>
                  <a:pt x="326469" y="353139"/>
                </a:cubicBezTo>
                <a:lnTo>
                  <a:pt x="386477" y="379809"/>
                </a:lnTo>
                <a:lnTo>
                  <a:pt x="460534" y="213122"/>
                </a:lnTo>
                <a:cubicBezTo>
                  <a:pt x="466606" y="199311"/>
                  <a:pt x="480298" y="190500"/>
                  <a:pt x="495300" y="190500"/>
                </a:cubicBezTo>
                <a:cubicBezTo>
                  <a:pt x="510302" y="190500"/>
                  <a:pt x="523994" y="199311"/>
                  <a:pt x="530066" y="213122"/>
                </a:cubicBezTo>
                <a:lnTo>
                  <a:pt x="682466" y="556022"/>
                </a:lnTo>
                <a:cubicBezTo>
                  <a:pt x="691039" y="575310"/>
                  <a:pt x="682347" y="597813"/>
                  <a:pt x="663178" y="606266"/>
                </a:cubicBezTo>
                <a:cubicBezTo>
                  <a:pt x="644009" y="614720"/>
                  <a:pt x="621387" y="606147"/>
                  <a:pt x="612934" y="586978"/>
                </a:cubicBezTo>
                <a:lnTo>
                  <a:pt x="589121" y="533400"/>
                </a:lnTo>
                <a:lnTo>
                  <a:pt x="401598" y="533400"/>
                </a:lnTo>
                <a:lnTo>
                  <a:pt x="377785" y="586978"/>
                </a:lnTo>
                <a:cubicBezTo>
                  <a:pt x="369213" y="606266"/>
                  <a:pt x="346710" y="614839"/>
                  <a:pt x="327541" y="606266"/>
                </a:cubicBezTo>
                <a:cubicBezTo>
                  <a:pt x="308372" y="597694"/>
                  <a:pt x="299680" y="575191"/>
                  <a:pt x="308253" y="556022"/>
                </a:cubicBezTo>
                <a:lnTo>
                  <a:pt x="355640" y="449461"/>
                </a:lnTo>
                <a:lnTo>
                  <a:pt x="295632" y="422791"/>
                </a:lnTo>
                <a:cubicBezTo>
                  <a:pt x="268248" y="410647"/>
                  <a:pt x="242054" y="396121"/>
                  <a:pt x="217289" y="379452"/>
                </a:cubicBezTo>
                <a:cubicBezTo>
                  <a:pt x="191929" y="399931"/>
                  <a:pt x="164187" y="417790"/>
                  <a:pt x="134541" y="432673"/>
                </a:cubicBezTo>
                <a:lnTo>
                  <a:pt x="93226" y="453152"/>
                </a:lnTo>
                <a:cubicBezTo>
                  <a:pt x="74414" y="462558"/>
                  <a:pt x="51554" y="454938"/>
                  <a:pt x="42148" y="436126"/>
                </a:cubicBezTo>
                <a:cubicBezTo>
                  <a:pt x="32742" y="417314"/>
                  <a:pt x="40362" y="394454"/>
                  <a:pt x="59174" y="385048"/>
                </a:cubicBezTo>
                <a:lnTo>
                  <a:pt x="100251" y="364450"/>
                </a:lnTo>
                <a:cubicBezTo>
                  <a:pt x="119658" y="354687"/>
                  <a:pt x="138113" y="343376"/>
                  <a:pt x="155496" y="330756"/>
                </a:cubicBezTo>
                <a:cubicBezTo>
                  <a:pt x="139065" y="315635"/>
                  <a:pt x="123587" y="299323"/>
                  <a:pt x="109180" y="282059"/>
                </a:cubicBezTo>
                <a:lnTo>
                  <a:pt x="97155" y="267533"/>
                </a:lnTo>
                <a:cubicBezTo>
                  <a:pt x="83701" y="251341"/>
                  <a:pt x="85844" y="227290"/>
                  <a:pt x="102037" y="213836"/>
                </a:cubicBezTo>
                <a:cubicBezTo>
                  <a:pt x="118229" y="200382"/>
                  <a:pt x="142280" y="202525"/>
                  <a:pt x="155734" y="218718"/>
                </a:cubicBezTo>
                <a:lnTo>
                  <a:pt x="167878" y="233243"/>
                </a:lnTo>
                <a:cubicBezTo>
                  <a:pt x="181570" y="249793"/>
                  <a:pt x="196572" y="265152"/>
                  <a:pt x="212407" y="279321"/>
                </a:cubicBezTo>
                <a:cubicBezTo>
                  <a:pt x="245150" y="243126"/>
                  <a:pt x="270986" y="200620"/>
                  <a:pt x="288012" y="153829"/>
                </a:cubicBezTo>
                <a:lnTo>
                  <a:pt x="288607" y="152400"/>
                </a:lnTo>
                <a:lnTo>
                  <a:pt x="38219" y="152400"/>
                </a:lnTo>
                <a:cubicBezTo>
                  <a:pt x="17026" y="152400"/>
                  <a:pt x="0" y="135374"/>
                  <a:pt x="0" y="114300"/>
                </a:cubicBezTo>
                <a:cubicBezTo>
                  <a:pt x="0" y="93226"/>
                  <a:pt x="17026" y="76200"/>
                  <a:pt x="38100" y="76200"/>
                </a:cubicBezTo>
                <a:lnTo>
                  <a:pt x="152400" y="76200"/>
                </a:lnTo>
                <a:lnTo>
                  <a:pt x="152400" y="38100"/>
                </a:lnTo>
                <a:cubicBezTo>
                  <a:pt x="152400" y="17026"/>
                  <a:pt x="169426" y="0"/>
                  <a:pt x="190500" y="0"/>
                </a:cubicBezTo>
                <a:close/>
                <a:moveTo>
                  <a:pt x="495300" y="322421"/>
                </a:moveTo>
                <a:lnTo>
                  <a:pt x="435412" y="457200"/>
                </a:lnTo>
                <a:lnTo>
                  <a:pt x="555188" y="457200"/>
                </a:lnTo>
                <a:lnTo>
                  <a:pt x="495300" y="322421"/>
                </a:ln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1" name="Text 8"/>
          <p:cNvSpPr/>
          <p:nvPr/>
        </p:nvSpPr>
        <p:spPr>
          <a:xfrm>
            <a:off x="5549007" y="3962400"/>
            <a:ext cx="109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Station 2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5314851" y="4318000"/>
            <a:ext cx="1562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Language Building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380934" y="2590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2A6F76">
              <a:alpha val="2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9609534" y="2895600"/>
            <a:ext cx="762000" cy="609600"/>
          </a:xfrm>
          <a:custGeom>
            <a:avLst/>
            <a:gdLst/>
            <a:ahLst/>
            <a:cxnLst/>
            <a:rect l="l" t="t" r="r" b="b"/>
            <a:pathLst>
              <a:path w="762000" h="609600">
                <a:moveTo>
                  <a:pt x="457200" y="38100"/>
                </a:moveTo>
                <a:lnTo>
                  <a:pt x="609600" y="38100"/>
                </a:lnTo>
                <a:cubicBezTo>
                  <a:pt x="630674" y="38100"/>
                  <a:pt x="647700" y="55126"/>
                  <a:pt x="647700" y="76200"/>
                </a:cubicBezTo>
                <a:cubicBezTo>
                  <a:pt x="647700" y="97274"/>
                  <a:pt x="630674" y="114300"/>
                  <a:pt x="609600" y="114300"/>
                </a:cubicBezTo>
                <a:lnTo>
                  <a:pt x="474345" y="114300"/>
                </a:lnTo>
                <a:cubicBezTo>
                  <a:pt x="468154" y="145018"/>
                  <a:pt x="447080" y="170378"/>
                  <a:pt x="419100" y="182523"/>
                </a:cubicBezTo>
                <a:lnTo>
                  <a:pt x="419100" y="533400"/>
                </a:lnTo>
                <a:lnTo>
                  <a:pt x="609600" y="533400"/>
                </a:lnTo>
                <a:cubicBezTo>
                  <a:pt x="630674" y="533400"/>
                  <a:pt x="647700" y="550426"/>
                  <a:pt x="647700" y="571500"/>
                </a:cubicBezTo>
                <a:cubicBezTo>
                  <a:pt x="647700" y="592574"/>
                  <a:pt x="630674" y="609600"/>
                  <a:pt x="609600" y="609600"/>
                </a:cubicBezTo>
                <a:lnTo>
                  <a:pt x="152400" y="609600"/>
                </a:lnTo>
                <a:cubicBezTo>
                  <a:pt x="131326" y="609600"/>
                  <a:pt x="114300" y="592574"/>
                  <a:pt x="114300" y="571500"/>
                </a:cubicBezTo>
                <a:cubicBezTo>
                  <a:pt x="114300" y="550426"/>
                  <a:pt x="131326" y="533400"/>
                  <a:pt x="152400" y="533400"/>
                </a:cubicBezTo>
                <a:lnTo>
                  <a:pt x="342900" y="533400"/>
                </a:lnTo>
                <a:lnTo>
                  <a:pt x="342900" y="182523"/>
                </a:lnTo>
                <a:cubicBezTo>
                  <a:pt x="314920" y="170259"/>
                  <a:pt x="293846" y="144899"/>
                  <a:pt x="287655" y="114300"/>
                </a:cubicBezTo>
                <a:lnTo>
                  <a:pt x="152400" y="114300"/>
                </a:lnTo>
                <a:cubicBezTo>
                  <a:pt x="131326" y="114300"/>
                  <a:pt x="114300" y="97274"/>
                  <a:pt x="114300" y="76200"/>
                </a:cubicBezTo>
                <a:cubicBezTo>
                  <a:pt x="114300" y="55126"/>
                  <a:pt x="131326" y="38100"/>
                  <a:pt x="152400" y="38100"/>
                </a:cubicBezTo>
                <a:lnTo>
                  <a:pt x="304800" y="38100"/>
                </a:lnTo>
                <a:cubicBezTo>
                  <a:pt x="322183" y="15002"/>
                  <a:pt x="349806" y="0"/>
                  <a:pt x="381000" y="0"/>
                </a:cubicBezTo>
                <a:cubicBezTo>
                  <a:pt x="412194" y="0"/>
                  <a:pt x="439817" y="15002"/>
                  <a:pt x="457200" y="38100"/>
                </a:cubicBezTo>
                <a:close/>
                <a:moveTo>
                  <a:pt x="523399" y="381000"/>
                </a:moveTo>
                <a:lnTo>
                  <a:pt x="695801" y="381000"/>
                </a:lnTo>
                <a:lnTo>
                  <a:pt x="609600" y="233124"/>
                </a:lnTo>
                <a:lnTo>
                  <a:pt x="523399" y="381000"/>
                </a:lnTo>
                <a:close/>
                <a:moveTo>
                  <a:pt x="609600" y="495300"/>
                </a:moveTo>
                <a:cubicBezTo>
                  <a:pt x="534710" y="495300"/>
                  <a:pt x="472440" y="454819"/>
                  <a:pt x="459581" y="401360"/>
                </a:cubicBezTo>
                <a:cubicBezTo>
                  <a:pt x="456486" y="388263"/>
                  <a:pt x="460772" y="374809"/>
                  <a:pt x="467558" y="363141"/>
                </a:cubicBezTo>
                <a:lnTo>
                  <a:pt x="580906" y="168831"/>
                </a:lnTo>
                <a:cubicBezTo>
                  <a:pt x="586859" y="158591"/>
                  <a:pt x="597813" y="152400"/>
                  <a:pt x="609600" y="152400"/>
                </a:cubicBezTo>
                <a:cubicBezTo>
                  <a:pt x="621387" y="152400"/>
                  <a:pt x="632341" y="158710"/>
                  <a:pt x="638294" y="168831"/>
                </a:cubicBezTo>
                <a:lnTo>
                  <a:pt x="751642" y="363141"/>
                </a:lnTo>
                <a:cubicBezTo>
                  <a:pt x="758428" y="374809"/>
                  <a:pt x="762714" y="388263"/>
                  <a:pt x="759619" y="401360"/>
                </a:cubicBezTo>
                <a:cubicBezTo>
                  <a:pt x="746760" y="454700"/>
                  <a:pt x="684490" y="495300"/>
                  <a:pt x="609600" y="495300"/>
                </a:cubicBezTo>
                <a:close/>
                <a:moveTo>
                  <a:pt x="150971" y="233124"/>
                </a:moveTo>
                <a:lnTo>
                  <a:pt x="64770" y="381000"/>
                </a:lnTo>
                <a:lnTo>
                  <a:pt x="237292" y="381000"/>
                </a:lnTo>
                <a:lnTo>
                  <a:pt x="150971" y="233124"/>
                </a:lnTo>
                <a:close/>
                <a:moveTo>
                  <a:pt x="1072" y="401360"/>
                </a:moveTo>
                <a:cubicBezTo>
                  <a:pt x="-2024" y="388263"/>
                  <a:pt x="2262" y="374809"/>
                  <a:pt x="9049" y="363141"/>
                </a:cubicBezTo>
                <a:lnTo>
                  <a:pt x="122396" y="168831"/>
                </a:lnTo>
                <a:cubicBezTo>
                  <a:pt x="128349" y="158591"/>
                  <a:pt x="139303" y="152400"/>
                  <a:pt x="151090" y="152400"/>
                </a:cubicBezTo>
                <a:cubicBezTo>
                  <a:pt x="162878" y="152400"/>
                  <a:pt x="173831" y="158710"/>
                  <a:pt x="179784" y="168831"/>
                </a:cubicBezTo>
                <a:lnTo>
                  <a:pt x="293132" y="363141"/>
                </a:lnTo>
                <a:cubicBezTo>
                  <a:pt x="299918" y="374809"/>
                  <a:pt x="304205" y="388263"/>
                  <a:pt x="301109" y="401360"/>
                </a:cubicBezTo>
                <a:cubicBezTo>
                  <a:pt x="288250" y="454700"/>
                  <a:pt x="225981" y="495300"/>
                  <a:pt x="151090" y="495300"/>
                </a:cubicBezTo>
                <a:cubicBezTo>
                  <a:pt x="76200" y="495300"/>
                  <a:pt x="13930" y="454819"/>
                  <a:pt x="1072" y="401360"/>
                </a:cubicBez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15" name="Text 12"/>
          <p:cNvSpPr/>
          <p:nvPr/>
        </p:nvSpPr>
        <p:spPr>
          <a:xfrm>
            <a:off x="9443641" y="3962400"/>
            <a:ext cx="109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Station 3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259193" y="4318000"/>
            <a:ext cx="1460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Argument Builder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254000" y="4978400"/>
            <a:ext cx="11684000" cy="660400"/>
          </a:xfrm>
          <a:custGeom>
            <a:avLst/>
            <a:gdLst/>
            <a:ahLst/>
            <a:cxnLst/>
            <a:rect l="l" t="t" r="r" b="b"/>
            <a:pathLst>
              <a:path w="11684000" h="660400">
                <a:moveTo>
                  <a:pt x="101603" y="0"/>
                </a:moveTo>
                <a:lnTo>
                  <a:pt x="11582397" y="0"/>
                </a:lnTo>
                <a:cubicBezTo>
                  <a:pt x="11638511" y="0"/>
                  <a:pt x="11684000" y="45489"/>
                  <a:pt x="11684000" y="101603"/>
                </a:cubicBezTo>
                <a:lnTo>
                  <a:pt x="11684000" y="558797"/>
                </a:lnTo>
                <a:cubicBezTo>
                  <a:pt x="11684000" y="614911"/>
                  <a:pt x="11638511" y="660400"/>
                  <a:pt x="115823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5E7EB">
              <a:alpha val="60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349250" y="5130800"/>
            <a:ext cx="11493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Collect a badge at each station! </a:t>
            </a:r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15 minutes total.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701800"/>
            <a:ext cx="5664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Station 1: Authenticity Sorting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921000"/>
            <a:ext cx="5549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Your Task: Sort 20 cultural elements into the correct boxes. Get 10+ correct to earn your badge!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368300" y="3886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46606" y="50800"/>
                </a:moveTo>
                <a:lnTo>
                  <a:pt x="132993" y="31750"/>
                </a:lnTo>
                <a:lnTo>
                  <a:pt x="44847" y="31750"/>
                </a:lnTo>
                <a:lnTo>
                  <a:pt x="31234" y="50800"/>
                </a:lnTo>
                <a:lnTo>
                  <a:pt x="146606" y="50800"/>
                </a:lnTo>
                <a:close/>
                <a:moveTo>
                  <a:pt x="0" y="58936"/>
                </a:moveTo>
                <a:cubicBezTo>
                  <a:pt x="0" y="53657"/>
                  <a:pt x="1667" y="48498"/>
                  <a:pt x="4723" y="44172"/>
                </a:cubicBezTo>
                <a:lnTo>
                  <a:pt x="24170" y="16986"/>
                </a:lnTo>
                <a:cubicBezTo>
                  <a:pt x="28932" y="10319"/>
                  <a:pt x="36632" y="6350"/>
                  <a:pt x="44807" y="6350"/>
                </a:cubicBezTo>
                <a:lnTo>
                  <a:pt x="132953" y="6350"/>
                </a:lnTo>
                <a:cubicBezTo>
                  <a:pt x="141168" y="6350"/>
                  <a:pt x="148868" y="10319"/>
                  <a:pt x="153630" y="16986"/>
                </a:cubicBezTo>
                <a:lnTo>
                  <a:pt x="173038" y="44172"/>
                </a:lnTo>
                <a:cubicBezTo>
                  <a:pt x="176133" y="48498"/>
                  <a:pt x="177760" y="53657"/>
                  <a:pt x="177760" y="58936"/>
                </a:cubicBezTo>
                <a:lnTo>
                  <a:pt x="177800" y="165100"/>
                </a:lnTo>
                <a:cubicBezTo>
                  <a:pt x="177800" y="179110"/>
                  <a:pt x="166410" y="190500"/>
                  <a:pt x="152400" y="190500"/>
                </a:cubicBezTo>
                <a:lnTo>
                  <a:pt x="25400" y="190500"/>
                </a:lnTo>
                <a:cubicBezTo>
                  <a:pt x="11390" y="190500"/>
                  <a:pt x="0" y="179110"/>
                  <a:pt x="0" y="165100"/>
                </a:cubicBezTo>
                <a:lnTo>
                  <a:pt x="0" y="58936"/>
                </a:ln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6" name="Text 3"/>
          <p:cNvSpPr/>
          <p:nvPr/>
        </p:nvSpPr>
        <p:spPr>
          <a:xfrm>
            <a:off x="660400" y="3835400"/>
            <a:ext cx="427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Authentic Tradition: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Really existed in history.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43942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116245" y="152400"/>
                </a:moveTo>
                <a:cubicBezTo>
                  <a:pt x="119142" y="143550"/>
                  <a:pt x="124936" y="135533"/>
                  <a:pt x="131485" y="128627"/>
                </a:cubicBezTo>
                <a:cubicBezTo>
                  <a:pt x="144462" y="114975"/>
                  <a:pt x="152400" y="96520"/>
                  <a:pt x="152400" y="76200"/>
                </a:cubicBezTo>
                <a:cubicBezTo>
                  <a:pt x="152400" y="34131"/>
                  <a:pt x="118269" y="0"/>
                  <a:pt x="76200" y="0"/>
                </a:cubicBezTo>
                <a:cubicBezTo>
                  <a:pt x="34131" y="0"/>
                  <a:pt x="0" y="34131"/>
                  <a:pt x="0" y="76200"/>
                </a:cubicBezTo>
                <a:cubicBezTo>
                  <a:pt x="0" y="96520"/>
                  <a:pt x="7938" y="114975"/>
                  <a:pt x="20915" y="128627"/>
                </a:cubicBezTo>
                <a:cubicBezTo>
                  <a:pt x="27464" y="135533"/>
                  <a:pt x="33298" y="143550"/>
                  <a:pt x="36155" y="152400"/>
                </a:cubicBezTo>
                <a:lnTo>
                  <a:pt x="116205" y="152400"/>
                </a:lnTo>
                <a:close/>
                <a:moveTo>
                  <a:pt x="114300" y="171450"/>
                </a:moveTo>
                <a:lnTo>
                  <a:pt x="38100" y="171450"/>
                </a:lnTo>
                <a:lnTo>
                  <a:pt x="38100" y="177800"/>
                </a:lnTo>
                <a:cubicBezTo>
                  <a:pt x="38100" y="195342"/>
                  <a:pt x="52308" y="209550"/>
                  <a:pt x="69850" y="209550"/>
                </a:cubicBezTo>
                <a:lnTo>
                  <a:pt x="82550" y="209550"/>
                </a:lnTo>
                <a:cubicBezTo>
                  <a:pt x="100092" y="209550"/>
                  <a:pt x="114300" y="195342"/>
                  <a:pt x="114300" y="177800"/>
                </a:cubicBezTo>
                <a:lnTo>
                  <a:pt x="114300" y="171450"/>
                </a:lnTo>
                <a:close/>
                <a:moveTo>
                  <a:pt x="73025" y="44450"/>
                </a:moveTo>
                <a:cubicBezTo>
                  <a:pt x="57229" y="44450"/>
                  <a:pt x="44450" y="57229"/>
                  <a:pt x="44450" y="73025"/>
                </a:cubicBezTo>
                <a:cubicBezTo>
                  <a:pt x="44450" y="78303"/>
                  <a:pt x="40203" y="82550"/>
                  <a:pt x="34925" y="82550"/>
                </a:cubicBezTo>
                <a:cubicBezTo>
                  <a:pt x="29647" y="82550"/>
                  <a:pt x="25400" y="78303"/>
                  <a:pt x="25400" y="73025"/>
                </a:cubicBezTo>
                <a:cubicBezTo>
                  <a:pt x="25400" y="46712"/>
                  <a:pt x="46712" y="25400"/>
                  <a:pt x="73025" y="25400"/>
                </a:cubicBezTo>
                <a:cubicBezTo>
                  <a:pt x="78303" y="25400"/>
                  <a:pt x="82550" y="29647"/>
                  <a:pt x="82550" y="34925"/>
                </a:cubicBezTo>
                <a:cubicBezTo>
                  <a:pt x="82550" y="40203"/>
                  <a:pt x="78303" y="44450"/>
                  <a:pt x="73025" y="44450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8" name="Text 5"/>
          <p:cNvSpPr/>
          <p:nvPr/>
        </p:nvSpPr>
        <p:spPr>
          <a:xfrm>
            <a:off x="660400" y="4343400"/>
            <a:ext cx="4432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Creative Adaptation: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Respectfully modernized.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55600" y="4902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107434" y="0"/>
                  <a:pt x="112792" y="3215"/>
                  <a:pt x="115570" y="8334"/>
                </a:cubicBezTo>
                <a:lnTo>
                  <a:pt x="201295" y="167084"/>
                </a:lnTo>
                <a:cubicBezTo>
                  <a:pt x="203954" y="172006"/>
                  <a:pt x="203835" y="177959"/>
                  <a:pt x="200978" y="182761"/>
                </a:cubicBezTo>
                <a:cubicBezTo>
                  <a:pt x="198120" y="187563"/>
                  <a:pt x="192921" y="190500"/>
                  <a:pt x="187325" y="190500"/>
                </a:cubicBezTo>
                <a:lnTo>
                  <a:pt x="15875" y="190500"/>
                </a:lnTo>
                <a:cubicBezTo>
                  <a:pt x="10279" y="190500"/>
                  <a:pt x="5120" y="187563"/>
                  <a:pt x="2223" y="182761"/>
                </a:cubicBezTo>
                <a:cubicBezTo>
                  <a:pt x="-675" y="177959"/>
                  <a:pt x="-754" y="172006"/>
                  <a:pt x="1905" y="167084"/>
                </a:cubicBezTo>
                <a:lnTo>
                  <a:pt x="87630" y="8334"/>
                </a:lnTo>
                <a:cubicBezTo>
                  <a:pt x="90408" y="3215"/>
                  <a:pt x="95766" y="0"/>
                  <a:pt x="101600" y="0"/>
                </a:cubicBezTo>
                <a:close/>
                <a:moveTo>
                  <a:pt x="101600" y="66675"/>
                </a:moveTo>
                <a:cubicBezTo>
                  <a:pt x="96322" y="66675"/>
                  <a:pt x="92075" y="70922"/>
                  <a:pt x="92075" y="76200"/>
                </a:cubicBezTo>
                <a:lnTo>
                  <a:pt x="92075" y="120650"/>
                </a:lnTo>
                <a:cubicBezTo>
                  <a:pt x="92075" y="125928"/>
                  <a:pt x="96322" y="130175"/>
                  <a:pt x="101600" y="130175"/>
                </a:cubicBezTo>
                <a:cubicBezTo>
                  <a:pt x="106878" y="130175"/>
                  <a:pt x="111125" y="125928"/>
                  <a:pt x="111125" y="120650"/>
                </a:cubicBezTo>
                <a:lnTo>
                  <a:pt x="111125" y="76200"/>
                </a:lnTo>
                <a:cubicBezTo>
                  <a:pt x="111125" y="70922"/>
                  <a:pt x="106878" y="66675"/>
                  <a:pt x="101600" y="66675"/>
                </a:cubicBezTo>
                <a:close/>
                <a:moveTo>
                  <a:pt x="112197" y="152400"/>
                </a:moveTo>
                <a:cubicBezTo>
                  <a:pt x="112438" y="148467"/>
                  <a:pt x="110476" y="144724"/>
                  <a:pt x="107104" y="142685"/>
                </a:cubicBezTo>
                <a:cubicBezTo>
                  <a:pt x="103732" y="140645"/>
                  <a:pt x="99507" y="140645"/>
                  <a:pt x="96135" y="142685"/>
                </a:cubicBezTo>
                <a:cubicBezTo>
                  <a:pt x="92764" y="144724"/>
                  <a:pt x="90802" y="148467"/>
                  <a:pt x="91043" y="152400"/>
                </a:cubicBezTo>
                <a:cubicBezTo>
                  <a:pt x="90802" y="156333"/>
                  <a:pt x="92764" y="160076"/>
                  <a:pt x="96135" y="162115"/>
                </a:cubicBezTo>
                <a:cubicBezTo>
                  <a:pt x="99507" y="164155"/>
                  <a:pt x="103732" y="164155"/>
                  <a:pt x="107104" y="162115"/>
                </a:cubicBezTo>
                <a:cubicBezTo>
                  <a:pt x="110476" y="160076"/>
                  <a:pt x="112438" y="156333"/>
                  <a:pt x="112197" y="152400"/>
                </a:cubicBez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10" name="Text 7"/>
          <p:cNvSpPr/>
          <p:nvPr/>
        </p:nvSpPr>
        <p:spPr>
          <a:xfrm>
            <a:off x="660400" y="4851400"/>
            <a:ext cx="474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Cultural Misunderstanding: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Errors or stereotypes.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096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101592" y="0"/>
                </a:moveTo>
                <a:lnTo>
                  <a:pt x="5740408" y="0"/>
                </a:lnTo>
                <a:cubicBezTo>
                  <a:pt x="5796516" y="0"/>
                  <a:pt x="5842000" y="45484"/>
                  <a:pt x="5842000" y="101592"/>
                </a:cubicBezTo>
                <a:lnTo>
                  <a:pt x="5842000" y="6248408"/>
                </a:lnTo>
                <a:cubicBezTo>
                  <a:pt x="5842000" y="6304516"/>
                  <a:pt x="5796516" y="6350000"/>
                  <a:pt x="5740408" y="6350000"/>
                </a:cubicBezTo>
                <a:lnTo>
                  <a:pt x="101592" y="6350000"/>
                </a:lnTo>
                <a:cubicBezTo>
                  <a:pt x="45484" y="6350000"/>
                  <a:pt x="0" y="6304516"/>
                  <a:pt x="0" y="62484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</p:sp>
      <p:pic>
        <p:nvPicPr>
          <p:cNvPr id="12" name="Image 1" descr="https://kimi-web-img.moonshot.cn/img/kit8.net/b376271c7d55d4b81df926472220c36e155c1946.jpg">    </p:cNvPr>
          <p:cNvPicPr>
            <a:picLocks noChangeAspect="1"/>
          </p:cNvPicPr>
          <p:nvPr/>
        </p:nvPicPr>
        <p:blipFill>
          <a:blip r:embed="rId2"/>
          <a:srcRect l="0" r="0" t="14994" b="14994"/>
          <a:stretch/>
        </p:blipFill>
        <p:spPr>
          <a:xfrm>
            <a:off x="6400800" y="1803400"/>
            <a:ext cx="5232400" cy="2438400"/>
          </a:xfrm>
          <a:prstGeom prst="roundRect">
            <a:avLst>
              <a:gd name="adj" fmla="val 4167"/>
            </a:avLst>
          </a:prstGeom>
        </p:spPr>
      </p:pic>
      <p:sp>
        <p:nvSpPr>
          <p:cNvPr id="13" name="Text 9"/>
          <p:cNvSpPr/>
          <p:nvPr/>
        </p:nvSpPr>
        <p:spPr>
          <a:xfrm>
            <a:off x="6850955" y="4445000"/>
            <a:ext cx="433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Drag the cards to the correct category!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736979" y="4800600"/>
            <a:ext cx="2565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Instant feedback will guide you.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2540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What We Learned at Station 1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066800"/>
            <a:ext cx="3695700" cy="4572000"/>
          </a:xfrm>
          <a:custGeom>
            <a:avLst/>
            <a:gdLst/>
            <a:ahLst/>
            <a:cxnLst/>
            <a:rect l="l" t="t" r="r" b="b"/>
            <a:pathLst>
              <a:path w="3695700" h="4572000">
                <a:moveTo>
                  <a:pt x="101595" y="0"/>
                </a:moveTo>
                <a:lnTo>
                  <a:pt x="3594105" y="0"/>
                </a:lnTo>
                <a:cubicBezTo>
                  <a:pt x="3650214" y="0"/>
                  <a:pt x="3695700" y="45486"/>
                  <a:pt x="3695700" y="101595"/>
                </a:cubicBezTo>
                <a:lnTo>
                  <a:pt x="3695700" y="4470405"/>
                </a:lnTo>
                <a:cubicBezTo>
                  <a:pt x="3695700" y="4526514"/>
                  <a:pt x="3650214" y="4572000"/>
                  <a:pt x="3594105" y="4572000"/>
                </a:cubicBezTo>
                <a:lnTo>
                  <a:pt x="101595" y="4572000"/>
                </a:lnTo>
                <a:cubicBezTo>
                  <a:pt x="45486" y="4572000"/>
                  <a:pt x="0" y="4526514"/>
                  <a:pt x="0" y="4470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57200" y="1270000"/>
            <a:ext cx="3416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Authentic Elements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200" y="1778000"/>
            <a:ext cx="337820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Swords (katana) &amp; armor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Honor code (bushido)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Loyalty to master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Meditation practices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Female samurai warriors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250234" y="1066800"/>
            <a:ext cx="3695700" cy="4572000"/>
          </a:xfrm>
          <a:custGeom>
            <a:avLst/>
            <a:gdLst/>
            <a:ahLst/>
            <a:cxnLst/>
            <a:rect l="l" t="t" r="r" b="b"/>
            <a:pathLst>
              <a:path w="3695700" h="4572000">
                <a:moveTo>
                  <a:pt x="101595" y="0"/>
                </a:moveTo>
                <a:lnTo>
                  <a:pt x="3594105" y="0"/>
                </a:lnTo>
                <a:cubicBezTo>
                  <a:pt x="3650214" y="0"/>
                  <a:pt x="3695700" y="45486"/>
                  <a:pt x="3695700" y="101595"/>
                </a:cubicBezTo>
                <a:lnTo>
                  <a:pt x="3695700" y="4470405"/>
                </a:lnTo>
                <a:cubicBezTo>
                  <a:pt x="3695700" y="4526514"/>
                  <a:pt x="3650214" y="4572000"/>
                  <a:pt x="3594105" y="4572000"/>
                </a:cubicBezTo>
                <a:lnTo>
                  <a:pt x="101595" y="4572000"/>
                </a:lnTo>
                <a:cubicBezTo>
                  <a:pt x="45486" y="4572000"/>
                  <a:pt x="0" y="4526514"/>
                  <a:pt x="0" y="4470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453434" y="1270000"/>
            <a:ext cx="3416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Creative Adaptations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453434" y="1778000"/>
            <a:ext cx="337820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Breathing techniques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Visual effects (e.g., GoT)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Modern settings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Enhanced speed/strength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Dramatized duels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246467" y="1066800"/>
            <a:ext cx="3695700" cy="4572000"/>
          </a:xfrm>
          <a:custGeom>
            <a:avLst/>
            <a:gdLst/>
            <a:ahLst/>
            <a:cxnLst/>
            <a:rect l="l" t="t" r="r" b="b"/>
            <a:pathLst>
              <a:path w="3695700" h="4572000">
                <a:moveTo>
                  <a:pt x="101595" y="0"/>
                </a:moveTo>
                <a:lnTo>
                  <a:pt x="3594105" y="0"/>
                </a:lnTo>
                <a:cubicBezTo>
                  <a:pt x="3650214" y="0"/>
                  <a:pt x="3695700" y="45486"/>
                  <a:pt x="3695700" y="101595"/>
                </a:cubicBezTo>
                <a:lnTo>
                  <a:pt x="3695700" y="4470405"/>
                </a:lnTo>
                <a:cubicBezTo>
                  <a:pt x="3695700" y="4526514"/>
                  <a:pt x="3650214" y="4572000"/>
                  <a:pt x="3594105" y="4572000"/>
                </a:cubicBezTo>
                <a:lnTo>
                  <a:pt x="101595" y="4572000"/>
                </a:lnTo>
                <a:cubicBezTo>
                  <a:pt x="45486" y="4572000"/>
                  <a:pt x="0" y="4526514"/>
                  <a:pt x="0" y="4470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8449667" y="1270000"/>
            <a:ext cx="3416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Common Misunderstandings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449667" y="1778000"/>
            <a:ext cx="337820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 = Ninja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All samurai were men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They could fly/had magic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Fought constantly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Wore armor daily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254000" y="5943600"/>
            <a:ext cx="11684000" cy="660400"/>
          </a:xfrm>
          <a:custGeom>
            <a:avLst/>
            <a:gdLst/>
            <a:ahLst/>
            <a:cxnLst/>
            <a:rect l="l" t="t" r="r" b="b"/>
            <a:pathLst>
              <a:path w="11684000" h="660400">
                <a:moveTo>
                  <a:pt x="101603" y="0"/>
                </a:moveTo>
                <a:lnTo>
                  <a:pt x="11582397" y="0"/>
                </a:lnTo>
                <a:cubicBezTo>
                  <a:pt x="11638511" y="0"/>
                  <a:pt x="11684000" y="45489"/>
                  <a:pt x="11684000" y="101603"/>
                </a:cubicBezTo>
                <a:lnTo>
                  <a:pt x="11684000" y="558797"/>
                </a:lnTo>
                <a:cubicBezTo>
                  <a:pt x="11684000" y="614911"/>
                  <a:pt x="11638511" y="660400"/>
                  <a:pt x="115823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5E7EB">
              <a:alpha val="6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349250" y="6096000"/>
            <a:ext cx="11493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Achievement: </a:t>
            </a:r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🏆 Authenticity Expert Badge Earned!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889000"/>
            <a:ext cx="5664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Station 2: Language Building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108200"/>
            <a:ext cx="5549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Your Task: Build 3 comparative sentences using the templates and word bank.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3022600"/>
            <a:ext cx="5435600" cy="2387600"/>
          </a:xfrm>
          <a:custGeom>
            <a:avLst/>
            <a:gdLst/>
            <a:ahLst/>
            <a:cxnLst/>
            <a:rect l="l" t="t" r="r" b="b"/>
            <a:pathLst>
              <a:path w="5435600" h="2387600">
                <a:moveTo>
                  <a:pt x="101592" y="0"/>
                </a:moveTo>
                <a:lnTo>
                  <a:pt x="5334008" y="0"/>
                </a:lnTo>
                <a:cubicBezTo>
                  <a:pt x="5390116" y="0"/>
                  <a:pt x="5435600" y="45484"/>
                  <a:pt x="5435600" y="101592"/>
                </a:cubicBezTo>
                <a:lnTo>
                  <a:pt x="5435600" y="2286008"/>
                </a:lnTo>
                <a:cubicBezTo>
                  <a:pt x="5435600" y="2342116"/>
                  <a:pt x="5390116" y="2387600"/>
                  <a:pt x="5334008" y="2387600"/>
                </a:cubicBezTo>
                <a:lnTo>
                  <a:pt x="101592" y="2387600"/>
                </a:lnTo>
                <a:cubicBezTo>
                  <a:pt x="45484" y="2387600"/>
                  <a:pt x="0" y="2342116"/>
                  <a:pt x="0" y="22860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457200" y="3225800"/>
            <a:ext cx="513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Basic Template: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57200" y="3530600"/>
            <a:ext cx="5118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"Traditional samurai [action], but modern anime [action]."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4038600"/>
            <a:ext cx="51054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侍は＿＿＿、でもアニメは＿＿＿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4445000"/>
            <a:ext cx="513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Intermediate Template: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4749800"/>
            <a:ext cx="5118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"Although [what changed], [what stayed same]."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5003800"/>
            <a:ext cx="51054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＿＿＿変わったが、＿＿＿は変わらない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96850" y="5613400"/>
            <a:ext cx="554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Goal: Create 3 sentences + record 1.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096000" y="2260600"/>
            <a:ext cx="5842000" cy="1066800"/>
          </a:xfrm>
          <a:custGeom>
            <a:avLst/>
            <a:gdLst/>
            <a:ahLst/>
            <a:cxnLst/>
            <a:rect l="l" t="t" r="r" b="b"/>
            <a:pathLst>
              <a:path w="5842000" h="10668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965198"/>
                </a:lnTo>
                <a:cubicBezTo>
                  <a:pt x="5842000" y="1021311"/>
                  <a:pt x="5796511" y="1066800"/>
                  <a:pt x="57403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>
              <a:alpha val="70196"/>
            </a:srgbClr>
          </a:solidFill>
          <a:ln/>
          <a:effectLst>
            <a:outerShdw sx="100000" sy="100000" kx="0" ky="0" algn="bl" rotWithShape="0" blurRad="76200" dist="50800" dir="5400000">
              <a:srgbClr val="000000">
                <a:alpha val="10196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6197600" y="2413000"/>
            <a:ext cx="563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Traditional Word Bank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7505700" y="2819400"/>
            <a:ext cx="381000" cy="355600"/>
          </a:xfrm>
          <a:custGeom>
            <a:avLst/>
            <a:gdLst/>
            <a:ahLst/>
            <a:cxnLst/>
            <a:rect l="l" t="t" r="r" b="b"/>
            <a:pathLst>
              <a:path w="381000" h="355600">
                <a:moveTo>
                  <a:pt x="50801" y="0"/>
                </a:moveTo>
                <a:lnTo>
                  <a:pt x="330199" y="0"/>
                </a:lnTo>
                <a:cubicBezTo>
                  <a:pt x="358256" y="0"/>
                  <a:pt x="381000" y="22744"/>
                  <a:pt x="381000" y="50801"/>
                </a:cubicBezTo>
                <a:lnTo>
                  <a:pt x="381000" y="304799"/>
                </a:lnTo>
                <a:cubicBezTo>
                  <a:pt x="381000" y="332856"/>
                  <a:pt x="358256" y="355600"/>
                  <a:pt x="3301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7505700" y="2819400"/>
            <a:ext cx="4699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侍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988300" y="2819400"/>
            <a:ext cx="381000" cy="355600"/>
          </a:xfrm>
          <a:custGeom>
            <a:avLst/>
            <a:gdLst/>
            <a:ahLst/>
            <a:cxnLst/>
            <a:rect l="l" t="t" r="r" b="b"/>
            <a:pathLst>
              <a:path w="381000" h="355600">
                <a:moveTo>
                  <a:pt x="50801" y="0"/>
                </a:moveTo>
                <a:lnTo>
                  <a:pt x="330199" y="0"/>
                </a:lnTo>
                <a:cubicBezTo>
                  <a:pt x="358256" y="0"/>
                  <a:pt x="381000" y="22744"/>
                  <a:pt x="381000" y="50801"/>
                </a:cubicBezTo>
                <a:lnTo>
                  <a:pt x="381000" y="304799"/>
                </a:lnTo>
                <a:cubicBezTo>
                  <a:pt x="381000" y="332856"/>
                  <a:pt x="358256" y="355600"/>
                  <a:pt x="3301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7988300" y="2819400"/>
            <a:ext cx="4699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刀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8470900" y="2819400"/>
            <a:ext cx="558800" cy="355600"/>
          </a:xfrm>
          <a:custGeom>
            <a:avLst/>
            <a:gdLst/>
            <a:ahLst/>
            <a:cxnLst/>
            <a:rect l="l" t="t" r="r" b="b"/>
            <a:pathLst>
              <a:path w="558800" h="355600">
                <a:moveTo>
                  <a:pt x="50801" y="0"/>
                </a:moveTo>
                <a:lnTo>
                  <a:pt x="507999" y="0"/>
                </a:lnTo>
                <a:cubicBezTo>
                  <a:pt x="536056" y="0"/>
                  <a:pt x="558800" y="22744"/>
                  <a:pt x="558800" y="50801"/>
                </a:cubicBezTo>
                <a:lnTo>
                  <a:pt x="558800" y="304799"/>
                </a:lnTo>
                <a:cubicBezTo>
                  <a:pt x="558800" y="332856"/>
                  <a:pt x="536056" y="355600"/>
                  <a:pt x="5079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8470900" y="2819400"/>
            <a:ext cx="6477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名誉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9131300" y="2819400"/>
            <a:ext cx="558800" cy="355600"/>
          </a:xfrm>
          <a:custGeom>
            <a:avLst/>
            <a:gdLst/>
            <a:ahLst/>
            <a:cxnLst/>
            <a:rect l="l" t="t" r="r" b="b"/>
            <a:pathLst>
              <a:path w="558800" h="355600">
                <a:moveTo>
                  <a:pt x="50801" y="0"/>
                </a:moveTo>
                <a:lnTo>
                  <a:pt x="507999" y="0"/>
                </a:lnTo>
                <a:cubicBezTo>
                  <a:pt x="536056" y="0"/>
                  <a:pt x="558800" y="22744"/>
                  <a:pt x="558800" y="50801"/>
                </a:cubicBezTo>
                <a:lnTo>
                  <a:pt x="558800" y="304799"/>
                </a:lnTo>
                <a:cubicBezTo>
                  <a:pt x="558800" y="332856"/>
                  <a:pt x="536056" y="355600"/>
                  <a:pt x="5079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9131300" y="2819400"/>
            <a:ext cx="6477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忠誠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9791700" y="2819400"/>
            <a:ext cx="736600" cy="355600"/>
          </a:xfrm>
          <a:custGeom>
            <a:avLst/>
            <a:gdLst/>
            <a:ahLst/>
            <a:cxnLst/>
            <a:rect l="l" t="t" r="r" b="b"/>
            <a:pathLst>
              <a:path w="736600" h="355600">
                <a:moveTo>
                  <a:pt x="50801" y="0"/>
                </a:moveTo>
                <a:lnTo>
                  <a:pt x="685799" y="0"/>
                </a:lnTo>
                <a:cubicBezTo>
                  <a:pt x="713856" y="0"/>
                  <a:pt x="736600" y="22744"/>
                  <a:pt x="736600" y="50801"/>
                </a:cubicBezTo>
                <a:lnTo>
                  <a:pt x="736600" y="304799"/>
                </a:lnTo>
                <a:cubicBezTo>
                  <a:pt x="736600" y="332856"/>
                  <a:pt x="713856" y="355600"/>
                  <a:pt x="6857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</p:sp>
      <p:sp>
        <p:nvSpPr>
          <p:cNvPr id="24" name="Text 21"/>
          <p:cNvSpPr/>
          <p:nvPr/>
        </p:nvSpPr>
        <p:spPr>
          <a:xfrm>
            <a:off x="9791700" y="2819400"/>
            <a:ext cx="8255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武士道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6096000" y="3530600"/>
            <a:ext cx="5842000" cy="1066800"/>
          </a:xfrm>
          <a:custGeom>
            <a:avLst/>
            <a:gdLst/>
            <a:ahLst/>
            <a:cxnLst/>
            <a:rect l="l" t="t" r="r" b="b"/>
            <a:pathLst>
              <a:path w="5842000" h="10668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965198"/>
                </a:lnTo>
                <a:cubicBezTo>
                  <a:pt x="5842000" y="1021311"/>
                  <a:pt x="5796511" y="1066800"/>
                  <a:pt x="57403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>
              <a:alpha val="70196"/>
            </a:srgbClr>
          </a:solidFill>
          <a:ln/>
          <a:effectLst>
            <a:outerShdw sx="100000" sy="100000" kx="0" ky="0" algn="bl" rotWithShape="0" blurRad="76200" dist="50800" dir="5400000">
              <a:srgbClr val="000000">
                <a:alpha val="10196"/>
              </a:srgbClr>
            </a:outerShdw>
          </a:effectLst>
        </p:spPr>
      </p:sp>
      <p:sp>
        <p:nvSpPr>
          <p:cNvPr id="26" name="Text 23"/>
          <p:cNvSpPr/>
          <p:nvPr/>
        </p:nvSpPr>
        <p:spPr>
          <a:xfrm>
            <a:off x="6197600" y="3683000"/>
            <a:ext cx="563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Modern Word Bank</a:t>
            </a:r>
            <a:endParaRPr lang="en-US" sz="1600" dirty="0"/>
          </a:p>
        </p:txBody>
      </p:sp>
      <p:sp>
        <p:nvSpPr>
          <p:cNvPr id="27" name="Shape 24"/>
          <p:cNvSpPr/>
          <p:nvPr/>
        </p:nvSpPr>
        <p:spPr>
          <a:xfrm>
            <a:off x="6883400" y="4089400"/>
            <a:ext cx="736600" cy="355600"/>
          </a:xfrm>
          <a:custGeom>
            <a:avLst/>
            <a:gdLst/>
            <a:ahLst/>
            <a:cxnLst/>
            <a:rect l="l" t="t" r="r" b="b"/>
            <a:pathLst>
              <a:path w="736600" h="355600">
                <a:moveTo>
                  <a:pt x="50801" y="0"/>
                </a:moveTo>
                <a:lnTo>
                  <a:pt x="685799" y="0"/>
                </a:lnTo>
                <a:cubicBezTo>
                  <a:pt x="713856" y="0"/>
                  <a:pt x="736600" y="22744"/>
                  <a:pt x="736600" y="50801"/>
                </a:cubicBezTo>
                <a:lnTo>
                  <a:pt x="736600" y="304799"/>
                </a:lnTo>
                <a:cubicBezTo>
                  <a:pt x="736600" y="332856"/>
                  <a:pt x="713856" y="355600"/>
                  <a:pt x="6857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2A6F76">
              <a:alpha val="80000"/>
            </a:srgbClr>
          </a:solidFill>
          <a:ln/>
        </p:spPr>
      </p:sp>
      <p:sp>
        <p:nvSpPr>
          <p:cNvPr id="28" name="Text 25"/>
          <p:cNvSpPr/>
          <p:nvPr/>
        </p:nvSpPr>
        <p:spPr>
          <a:xfrm>
            <a:off x="6883400" y="4089400"/>
            <a:ext cx="8255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アニメ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7721600" y="4089400"/>
            <a:ext cx="736600" cy="355600"/>
          </a:xfrm>
          <a:custGeom>
            <a:avLst/>
            <a:gdLst/>
            <a:ahLst/>
            <a:cxnLst/>
            <a:rect l="l" t="t" r="r" b="b"/>
            <a:pathLst>
              <a:path w="736600" h="355600">
                <a:moveTo>
                  <a:pt x="50801" y="0"/>
                </a:moveTo>
                <a:lnTo>
                  <a:pt x="685799" y="0"/>
                </a:lnTo>
                <a:cubicBezTo>
                  <a:pt x="713856" y="0"/>
                  <a:pt x="736600" y="22744"/>
                  <a:pt x="736600" y="50801"/>
                </a:cubicBezTo>
                <a:lnTo>
                  <a:pt x="736600" y="304799"/>
                </a:lnTo>
                <a:cubicBezTo>
                  <a:pt x="736600" y="332856"/>
                  <a:pt x="713856" y="355600"/>
                  <a:pt x="6857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2A6F76">
              <a:alpha val="80000"/>
            </a:srgbClr>
          </a:solidFill>
          <a:ln/>
        </p:spPr>
      </p:sp>
      <p:sp>
        <p:nvSpPr>
          <p:cNvPr id="30" name="Text 27"/>
          <p:cNvSpPr/>
          <p:nvPr/>
        </p:nvSpPr>
        <p:spPr>
          <a:xfrm>
            <a:off x="7721600" y="4089400"/>
            <a:ext cx="8255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ゲーム</a:t>
            </a:r>
            <a:endParaRPr lang="en-US" sz="1600" dirty="0"/>
          </a:p>
        </p:txBody>
      </p:sp>
      <p:sp>
        <p:nvSpPr>
          <p:cNvPr id="31" name="Shape 28"/>
          <p:cNvSpPr/>
          <p:nvPr/>
        </p:nvSpPr>
        <p:spPr>
          <a:xfrm>
            <a:off x="8559800" y="4089400"/>
            <a:ext cx="1092200" cy="355600"/>
          </a:xfrm>
          <a:custGeom>
            <a:avLst/>
            <a:gdLst/>
            <a:ahLst/>
            <a:cxnLst/>
            <a:rect l="l" t="t" r="r" b="b"/>
            <a:pathLst>
              <a:path w="1092200" h="355600">
                <a:moveTo>
                  <a:pt x="50801" y="0"/>
                </a:moveTo>
                <a:lnTo>
                  <a:pt x="1041399" y="0"/>
                </a:lnTo>
                <a:cubicBezTo>
                  <a:pt x="1069456" y="0"/>
                  <a:pt x="1092200" y="22744"/>
                  <a:pt x="1092200" y="50801"/>
                </a:cubicBezTo>
                <a:lnTo>
                  <a:pt x="1092200" y="304799"/>
                </a:lnTo>
                <a:cubicBezTo>
                  <a:pt x="1092200" y="332856"/>
                  <a:pt x="1069456" y="355600"/>
                  <a:pt x="10413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2A6F76">
              <a:alpha val="80000"/>
            </a:srgbClr>
          </a:solidFill>
          <a:ln/>
        </p:spPr>
      </p:sp>
      <p:sp>
        <p:nvSpPr>
          <p:cNvPr id="32" name="Text 29"/>
          <p:cNvSpPr/>
          <p:nvPr/>
        </p:nvSpPr>
        <p:spPr>
          <a:xfrm>
            <a:off x="8559800" y="4089400"/>
            <a:ext cx="11811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かっこいい</a:t>
            </a:r>
            <a:endParaRPr lang="en-US" sz="1600" dirty="0"/>
          </a:p>
        </p:txBody>
      </p:sp>
      <p:sp>
        <p:nvSpPr>
          <p:cNvPr id="33" name="Shape 30"/>
          <p:cNvSpPr/>
          <p:nvPr/>
        </p:nvSpPr>
        <p:spPr>
          <a:xfrm>
            <a:off x="9753600" y="4089400"/>
            <a:ext cx="558800" cy="355600"/>
          </a:xfrm>
          <a:custGeom>
            <a:avLst/>
            <a:gdLst/>
            <a:ahLst/>
            <a:cxnLst/>
            <a:rect l="l" t="t" r="r" b="b"/>
            <a:pathLst>
              <a:path w="558800" h="355600">
                <a:moveTo>
                  <a:pt x="50801" y="0"/>
                </a:moveTo>
                <a:lnTo>
                  <a:pt x="507999" y="0"/>
                </a:lnTo>
                <a:cubicBezTo>
                  <a:pt x="536056" y="0"/>
                  <a:pt x="558800" y="22744"/>
                  <a:pt x="558800" y="50801"/>
                </a:cubicBezTo>
                <a:lnTo>
                  <a:pt x="558800" y="304799"/>
                </a:lnTo>
                <a:cubicBezTo>
                  <a:pt x="558800" y="332856"/>
                  <a:pt x="536056" y="355600"/>
                  <a:pt x="5079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2A6F76">
              <a:alpha val="80000"/>
            </a:srgbClr>
          </a:solidFill>
          <a:ln/>
        </p:spPr>
      </p:sp>
      <p:sp>
        <p:nvSpPr>
          <p:cNvPr id="34" name="Text 31"/>
          <p:cNvSpPr/>
          <p:nvPr/>
        </p:nvSpPr>
        <p:spPr>
          <a:xfrm>
            <a:off x="9753600" y="4089400"/>
            <a:ext cx="6477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友達</a:t>
            </a:r>
            <a:endParaRPr lang="en-US" sz="1600" dirty="0"/>
          </a:p>
        </p:txBody>
      </p:sp>
      <p:sp>
        <p:nvSpPr>
          <p:cNvPr id="35" name="Shape 32"/>
          <p:cNvSpPr/>
          <p:nvPr/>
        </p:nvSpPr>
        <p:spPr>
          <a:xfrm>
            <a:off x="10414000" y="4089400"/>
            <a:ext cx="736600" cy="355600"/>
          </a:xfrm>
          <a:custGeom>
            <a:avLst/>
            <a:gdLst/>
            <a:ahLst/>
            <a:cxnLst/>
            <a:rect l="l" t="t" r="r" b="b"/>
            <a:pathLst>
              <a:path w="736600" h="355600">
                <a:moveTo>
                  <a:pt x="50801" y="0"/>
                </a:moveTo>
                <a:lnTo>
                  <a:pt x="685799" y="0"/>
                </a:lnTo>
                <a:cubicBezTo>
                  <a:pt x="713856" y="0"/>
                  <a:pt x="736600" y="22744"/>
                  <a:pt x="736600" y="50801"/>
                </a:cubicBezTo>
                <a:lnTo>
                  <a:pt x="736600" y="304799"/>
                </a:lnTo>
                <a:cubicBezTo>
                  <a:pt x="736600" y="332856"/>
                  <a:pt x="713856" y="355600"/>
                  <a:pt x="685799" y="355600"/>
                </a:cubicBezTo>
                <a:lnTo>
                  <a:pt x="50801" y="355600"/>
                </a:lnTo>
                <a:cubicBezTo>
                  <a:pt x="22744" y="355600"/>
                  <a:pt x="0" y="332856"/>
                  <a:pt x="0" y="3047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2A6F76">
              <a:alpha val="80000"/>
            </a:srgbClr>
          </a:solidFill>
          <a:ln/>
        </p:spPr>
      </p:sp>
      <p:sp>
        <p:nvSpPr>
          <p:cNvPr id="36" name="Text 33"/>
          <p:cNvSpPr/>
          <p:nvPr/>
        </p:nvSpPr>
        <p:spPr>
          <a:xfrm>
            <a:off x="10414000" y="4089400"/>
            <a:ext cx="825500" cy="3556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パワー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73698" y="1422400"/>
            <a:ext cx="4673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Share Your Sentences!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693267" y="2362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2029817" y="2641600"/>
            <a:ext cx="342900" cy="457200"/>
          </a:xfrm>
          <a:custGeom>
            <a:avLst/>
            <a:gdLst/>
            <a:ahLst/>
            <a:cxnLst/>
            <a:rect l="l" t="t" r="r" b="b"/>
            <a:pathLst>
              <a:path w="342900" h="457200">
                <a:moveTo>
                  <a:pt x="85725" y="85725"/>
                </a:moveTo>
                <a:cubicBezTo>
                  <a:pt x="85725" y="38398"/>
                  <a:pt x="124123" y="0"/>
                  <a:pt x="171450" y="0"/>
                </a:cubicBezTo>
                <a:cubicBezTo>
                  <a:pt x="216366" y="0"/>
                  <a:pt x="253246" y="34558"/>
                  <a:pt x="256907" y="78581"/>
                </a:cubicBezTo>
                <a:lnTo>
                  <a:pt x="207169" y="78581"/>
                </a:lnTo>
                <a:cubicBezTo>
                  <a:pt x="195292" y="78581"/>
                  <a:pt x="185738" y="88136"/>
                  <a:pt x="185738" y="100013"/>
                </a:cubicBezTo>
                <a:cubicBezTo>
                  <a:pt x="185738" y="111889"/>
                  <a:pt x="195292" y="121444"/>
                  <a:pt x="207169" y="121444"/>
                </a:cubicBezTo>
                <a:lnTo>
                  <a:pt x="257175" y="121444"/>
                </a:lnTo>
                <a:lnTo>
                  <a:pt x="257175" y="164306"/>
                </a:lnTo>
                <a:lnTo>
                  <a:pt x="207169" y="164306"/>
                </a:lnTo>
                <a:cubicBezTo>
                  <a:pt x="195292" y="164306"/>
                  <a:pt x="185738" y="173861"/>
                  <a:pt x="185738" y="185738"/>
                </a:cubicBezTo>
                <a:cubicBezTo>
                  <a:pt x="185738" y="197614"/>
                  <a:pt x="195292" y="207169"/>
                  <a:pt x="207169" y="207169"/>
                </a:cubicBezTo>
                <a:lnTo>
                  <a:pt x="256907" y="207169"/>
                </a:lnTo>
                <a:cubicBezTo>
                  <a:pt x="253246" y="251192"/>
                  <a:pt x="216456" y="285750"/>
                  <a:pt x="171450" y="285750"/>
                </a:cubicBezTo>
                <a:cubicBezTo>
                  <a:pt x="124123" y="285750"/>
                  <a:pt x="85725" y="247352"/>
                  <a:pt x="85725" y="200025"/>
                </a:cubicBezTo>
                <a:lnTo>
                  <a:pt x="85725" y="85725"/>
                </a:lnTo>
                <a:close/>
                <a:moveTo>
                  <a:pt x="21431" y="142875"/>
                </a:moveTo>
                <a:cubicBezTo>
                  <a:pt x="33308" y="142875"/>
                  <a:pt x="42863" y="152430"/>
                  <a:pt x="42863" y="164306"/>
                </a:cubicBezTo>
                <a:lnTo>
                  <a:pt x="42863" y="200025"/>
                </a:lnTo>
                <a:cubicBezTo>
                  <a:pt x="42863" y="271016"/>
                  <a:pt x="100459" y="328613"/>
                  <a:pt x="171450" y="328613"/>
                </a:cubicBezTo>
                <a:cubicBezTo>
                  <a:pt x="242441" y="328613"/>
                  <a:pt x="300038" y="271016"/>
                  <a:pt x="300038" y="200025"/>
                </a:cubicBezTo>
                <a:lnTo>
                  <a:pt x="300038" y="164306"/>
                </a:lnTo>
                <a:cubicBezTo>
                  <a:pt x="300038" y="152430"/>
                  <a:pt x="309592" y="142875"/>
                  <a:pt x="321469" y="142875"/>
                </a:cubicBezTo>
                <a:cubicBezTo>
                  <a:pt x="333345" y="142875"/>
                  <a:pt x="342900" y="152430"/>
                  <a:pt x="342900" y="164306"/>
                </a:cubicBezTo>
                <a:lnTo>
                  <a:pt x="342900" y="200025"/>
                </a:lnTo>
                <a:cubicBezTo>
                  <a:pt x="342900" y="287447"/>
                  <a:pt x="277445" y="359599"/>
                  <a:pt x="192881" y="370136"/>
                </a:cubicBezTo>
                <a:lnTo>
                  <a:pt x="192881" y="414338"/>
                </a:lnTo>
                <a:lnTo>
                  <a:pt x="235744" y="414338"/>
                </a:lnTo>
                <a:cubicBezTo>
                  <a:pt x="247620" y="414338"/>
                  <a:pt x="257175" y="423892"/>
                  <a:pt x="257175" y="435769"/>
                </a:cubicBezTo>
                <a:cubicBezTo>
                  <a:pt x="257175" y="447645"/>
                  <a:pt x="247620" y="457200"/>
                  <a:pt x="235744" y="457200"/>
                </a:cubicBezTo>
                <a:lnTo>
                  <a:pt x="107156" y="457200"/>
                </a:lnTo>
                <a:cubicBezTo>
                  <a:pt x="95280" y="457200"/>
                  <a:pt x="85725" y="447645"/>
                  <a:pt x="85725" y="435769"/>
                </a:cubicBezTo>
                <a:cubicBezTo>
                  <a:pt x="85725" y="423892"/>
                  <a:pt x="95280" y="414338"/>
                  <a:pt x="107156" y="414338"/>
                </a:cubicBezTo>
                <a:lnTo>
                  <a:pt x="150019" y="414338"/>
                </a:lnTo>
                <a:lnTo>
                  <a:pt x="150019" y="370136"/>
                </a:lnTo>
                <a:cubicBezTo>
                  <a:pt x="65455" y="359599"/>
                  <a:pt x="0" y="287447"/>
                  <a:pt x="0" y="200025"/>
                </a:cubicBezTo>
                <a:lnTo>
                  <a:pt x="0" y="164306"/>
                </a:lnTo>
                <a:cubicBezTo>
                  <a:pt x="0" y="152430"/>
                  <a:pt x="9555" y="142875"/>
                  <a:pt x="21431" y="142875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6" name="Text 3"/>
          <p:cNvSpPr/>
          <p:nvPr/>
        </p:nvSpPr>
        <p:spPr>
          <a:xfrm>
            <a:off x="1615777" y="3530600"/>
            <a:ext cx="116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 Record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23801" y="3886200"/>
            <a:ext cx="2959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Record your best sentence (10 sec).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587901" y="2362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5895876" y="26416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57150" y="200025"/>
                </a:moveTo>
                <a:cubicBezTo>
                  <a:pt x="57150" y="121087"/>
                  <a:pt x="121087" y="57150"/>
                  <a:pt x="200025" y="57150"/>
                </a:cubicBezTo>
                <a:cubicBezTo>
                  <a:pt x="278963" y="57150"/>
                  <a:pt x="342900" y="121087"/>
                  <a:pt x="342900" y="200025"/>
                </a:cubicBezTo>
                <a:lnTo>
                  <a:pt x="342900" y="233511"/>
                </a:lnTo>
                <a:cubicBezTo>
                  <a:pt x="333970" y="230386"/>
                  <a:pt x="324326" y="228600"/>
                  <a:pt x="314325" y="228600"/>
                </a:cubicBezTo>
                <a:lnTo>
                  <a:pt x="300038" y="228600"/>
                </a:lnTo>
                <a:cubicBezTo>
                  <a:pt x="276374" y="228600"/>
                  <a:pt x="257175" y="247799"/>
                  <a:pt x="257175" y="271463"/>
                </a:cubicBezTo>
                <a:lnTo>
                  <a:pt x="257175" y="385763"/>
                </a:lnTo>
                <a:cubicBezTo>
                  <a:pt x="257175" y="409426"/>
                  <a:pt x="276374" y="428625"/>
                  <a:pt x="300038" y="428625"/>
                </a:cubicBezTo>
                <a:lnTo>
                  <a:pt x="314325" y="428625"/>
                </a:lnTo>
                <a:cubicBezTo>
                  <a:pt x="361652" y="428625"/>
                  <a:pt x="400050" y="390227"/>
                  <a:pt x="400050" y="342900"/>
                </a:cubicBezTo>
                <a:lnTo>
                  <a:pt x="400050" y="200025"/>
                </a:lnTo>
                <a:cubicBezTo>
                  <a:pt x="400050" y="89565"/>
                  <a:pt x="310485" y="0"/>
                  <a:pt x="200025" y="0"/>
                </a:cubicBezTo>
                <a:cubicBezTo>
                  <a:pt x="89565" y="0"/>
                  <a:pt x="0" y="89565"/>
                  <a:pt x="0" y="200025"/>
                </a:cubicBezTo>
                <a:lnTo>
                  <a:pt x="0" y="342900"/>
                </a:lnTo>
                <a:cubicBezTo>
                  <a:pt x="0" y="390227"/>
                  <a:pt x="38398" y="428625"/>
                  <a:pt x="85725" y="428625"/>
                </a:cubicBezTo>
                <a:lnTo>
                  <a:pt x="100013" y="428625"/>
                </a:lnTo>
                <a:cubicBezTo>
                  <a:pt x="123676" y="428625"/>
                  <a:pt x="142875" y="409426"/>
                  <a:pt x="142875" y="385763"/>
                </a:cubicBezTo>
                <a:lnTo>
                  <a:pt x="142875" y="271463"/>
                </a:lnTo>
                <a:cubicBezTo>
                  <a:pt x="142875" y="247799"/>
                  <a:pt x="123676" y="228600"/>
                  <a:pt x="100013" y="228600"/>
                </a:cubicBezTo>
                <a:lnTo>
                  <a:pt x="85725" y="228600"/>
                </a:lnTo>
                <a:cubicBezTo>
                  <a:pt x="75724" y="228600"/>
                  <a:pt x="66080" y="230297"/>
                  <a:pt x="57150" y="233511"/>
                </a:cubicBezTo>
                <a:lnTo>
                  <a:pt x="57150" y="200025"/>
                </a:ln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0" name="Text 7"/>
          <p:cNvSpPr/>
          <p:nvPr/>
        </p:nvSpPr>
        <p:spPr>
          <a:xfrm>
            <a:off x="5566668" y="3530600"/>
            <a:ext cx="1054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2. Listen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863207" y="3886200"/>
            <a:ext cx="2463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Listen to a partner's sentence.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9482534" y="2235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9733359" y="25146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76374" y="-16877"/>
                </a:moveTo>
                <a:cubicBezTo>
                  <a:pt x="272713" y="-24021"/>
                  <a:pt x="265301" y="-28575"/>
                  <a:pt x="257264" y="-28575"/>
                </a:cubicBezTo>
                <a:cubicBezTo>
                  <a:pt x="249228" y="-28575"/>
                  <a:pt x="241816" y="-24021"/>
                  <a:pt x="238155" y="-16877"/>
                </a:cubicBezTo>
                <a:lnTo>
                  <a:pt x="172432" y="111889"/>
                </a:lnTo>
                <a:lnTo>
                  <a:pt x="29647" y="134570"/>
                </a:lnTo>
                <a:cubicBezTo>
                  <a:pt x="21699" y="135821"/>
                  <a:pt x="15091" y="141446"/>
                  <a:pt x="12591" y="149126"/>
                </a:cubicBezTo>
                <a:cubicBezTo>
                  <a:pt x="10091" y="156805"/>
                  <a:pt x="12144" y="165199"/>
                  <a:pt x="17770" y="170914"/>
                </a:cubicBezTo>
                <a:lnTo>
                  <a:pt x="119926" y="273159"/>
                </a:lnTo>
                <a:lnTo>
                  <a:pt x="97423" y="415945"/>
                </a:lnTo>
                <a:cubicBezTo>
                  <a:pt x="96173" y="423892"/>
                  <a:pt x="99477" y="431929"/>
                  <a:pt x="105995" y="436662"/>
                </a:cubicBezTo>
                <a:cubicBezTo>
                  <a:pt x="112514" y="441394"/>
                  <a:pt x="121087" y="442109"/>
                  <a:pt x="128320" y="438448"/>
                </a:cubicBezTo>
                <a:lnTo>
                  <a:pt x="257264" y="372904"/>
                </a:lnTo>
                <a:lnTo>
                  <a:pt x="386120" y="438448"/>
                </a:lnTo>
                <a:cubicBezTo>
                  <a:pt x="393263" y="442109"/>
                  <a:pt x="401925" y="441394"/>
                  <a:pt x="408444" y="436662"/>
                </a:cubicBezTo>
                <a:cubicBezTo>
                  <a:pt x="414963" y="431929"/>
                  <a:pt x="418267" y="423982"/>
                  <a:pt x="417016" y="415945"/>
                </a:cubicBezTo>
                <a:lnTo>
                  <a:pt x="394424" y="273159"/>
                </a:lnTo>
                <a:lnTo>
                  <a:pt x="496580" y="170914"/>
                </a:lnTo>
                <a:cubicBezTo>
                  <a:pt x="502295" y="165199"/>
                  <a:pt x="504259" y="156805"/>
                  <a:pt x="501759" y="149126"/>
                </a:cubicBezTo>
                <a:cubicBezTo>
                  <a:pt x="499259" y="141446"/>
                  <a:pt x="492740" y="135821"/>
                  <a:pt x="484703" y="134570"/>
                </a:cubicBezTo>
                <a:lnTo>
                  <a:pt x="342007" y="111889"/>
                </a:lnTo>
                <a:lnTo>
                  <a:pt x="276374" y="-16877"/>
                </a:ln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4" name="Text 11"/>
          <p:cNvSpPr/>
          <p:nvPr/>
        </p:nvSpPr>
        <p:spPr>
          <a:xfrm>
            <a:off x="9232106" y="3403600"/>
            <a:ext cx="1511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3. Give Stars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485584" y="3759200"/>
            <a:ext cx="3009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Award stars for clarity, comparison, and grammar.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254000" y="4673600"/>
            <a:ext cx="11684000" cy="762000"/>
          </a:xfrm>
          <a:custGeom>
            <a:avLst/>
            <a:gdLst/>
            <a:ahLst/>
            <a:cxnLst/>
            <a:rect l="l" t="t" r="r" b="b"/>
            <a:pathLst>
              <a:path w="11684000" h="762000">
                <a:moveTo>
                  <a:pt x="101597" y="0"/>
                </a:moveTo>
                <a:lnTo>
                  <a:pt x="11582403" y="0"/>
                </a:lnTo>
                <a:cubicBezTo>
                  <a:pt x="11638513" y="0"/>
                  <a:pt x="11684000" y="45487"/>
                  <a:pt x="11684000" y="101597"/>
                </a:cubicBezTo>
                <a:lnTo>
                  <a:pt x="11684000" y="660403"/>
                </a:lnTo>
                <a:cubicBezTo>
                  <a:pt x="11684000" y="716513"/>
                  <a:pt x="11638513" y="762000"/>
                  <a:pt x="115824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400050" y="4876800"/>
            <a:ext cx="11391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Achievement: </a:t>
            </a:r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🏆 Language Master Badge Earned!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95650" y="1295400"/>
            <a:ext cx="5829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Station 3: Argument Builder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006600"/>
            <a:ext cx="11684000" cy="762000"/>
          </a:xfrm>
          <a:custGeom>
            <a:avLst/>
            <a:gdLst/>
            <a:ahLst/>
            <a:cxnLst/>
            <a:rect l="l" t="t" r="r" b="b"/>
            <a:pathLst>
              <a:path w="11684000" h="762000">
                <a:moveTo>
                  <a:pt x="101597" y="0"/>
                </a:moveTo>
                <a:lnTo>
                  <a:pt x="11582403" y="0"/>
                </a:lnTo>
                <a:cubicBezTo>
                  <a:pt x="11638513" y="0"/>
                  <a:pt x="11684000" y="45487"/>
                  <a:pt x="11684000" y="101597"/>
                </a:cubicBezTo>
                <a:lnTo>
                  <a:pt x="11684000" y="660403"/>
                </a:lnTo>
                <a:cubicBezTo>
                  <a:pt x="11684000" y="716513"/>
                  <a:pt x="11638513" y="762000"/>
                  <a:pt x="115824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393700" y="2209800"/>
            <a:ext cx="1140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Big Question: If Tanjiro time-traveled to the Edo period, would real samurai accept him?</a:t>
            </a:r>
            <a:endParaRPr lang="en-US" sz="1600" dirty="0"/>
          </a:p>
        </p:txBody>
      </p:sp>
      <p:pic>
        <p:nvPicPr>
          <p:cNvPr id="6" name="Image 1" descr="https://kimi-web-img.moonshot.cn/img/static0.gamerantimages.com/f214b4995064003b3664aa43efe756a8a2c933c8.jpg">    </p:cNvPr>
          <p:cNvPicPr>
            <a:picLocks noChangeAspect="1"/>
          </p:cNvPicPr>
          <p:nvPr/>
        </p:nvPicPr>
        <p:blipFill>
          <a:blip r:embed="rId2"/>
          <a:srcRect l="25000" r="25000" t="0" b="0"/>
          <a:stretch/>
        </p:blipFill>
        <p:spPr>
          <a:xfrm>
            <a:off x="2057400" y="3073400"/>
            <a:ext cx="1625600" cy="1625600"/>
          </a:xfrm>
          <a:prstGeom prst="roundRect">
            <a:avLst>
              <a:gd name="adj" fmla="val 6250"/>
            </a:avLst>
          </a:prstGeom>
        </p:spPr>
      </p:pic>
      <p:sp>
        <p:nvSpPr>
          <p:cNvPr id="7" name="Shape 3"/>
          <p:cNvSpPr/>
          <p:nvPr/>
        </p:nvSpPr>
        <p:spPr>
          <a:xfrm>
            <a:off x="1466652" y="4902200"/>
            <a:ext cx="1358900" cy="660400"/>
          </a:xfrm>
          <a:custGeom>
            <a:avLst/>
            <a:gdLst/>
            <a:ahLst/>
            <a:cxnLst/>
            <a:rect l="l" t="t" r="r" b="b"/>
            <a:pathLst>
              <a:path w="1358900" h="660400">
                <a:moveTo>
                  <a:pt x="101603" y="0"/>
                </a:moveTo>
                <a:lnTo>
                  <a:pt x="1257297" y="0"/>
                </a:lnTo>
                <a:cubicBezTo>
                  <a:pt x="1313411" y="0"/>
                  <a:pt x="1358900" y="45489"/>
                  <a:pt x="1358900" y="101603"/>
                </a:cubicBezTo>
                <a:lnTo>
                  <a:pt x="1358900" y="558797"/>
                </a:lnTo>
                <a:cubicBezTo>
                  <a:pt x="1358900" y="614911"/>
                  <a:pt x="1313411" y="660400"/>
                  <a:pt x="12572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B01F23"/>
          </a:solidFill>
          <a:ln/>
          <a:effectLst>
            <a:outerShdw sx="100000" sy="100000" kx="0" ky="0" algn="bl" rotWithShape="0" blurRad="190500" dist="127000" dir="5400000">
              <a:srgbClr val="000000">
                <a:alpha val="10196"/>
              </a:srgbClr>
            </a:outerShdw>
          </a:effectLst>
        </p:spPr>
      </p:sp>
      <p:sp>
        <p:nvSpPr>
          <p:cNvPr id="8" name="Text 4"/>
          <p:cNvSpPr/>
          <p:nvPr/>
        </p:nvSpPr>
        <p:spPr>
          <a:xfrm>
            <a:off x="1409502" y="4902200"/>
            <a:ext cx="1473200" cy="660400"/>
          </a:xfrm>
          <a:prstGeom prst="rect">
            <a:avLst/>
          </a:prstGeom>
          <a:noFill/>
          <a:ln/>
        </p:spPr>
        <p:txBody>
          <a:bodyPr wrap="square" lIns="304800" tIns="152400" rIns="304800" bIns="15240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😊 YES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3029049" y="4902200"/>
            <a:ext cx="1244600" cy="660400"/>
          </a:xfrm>
          <a:custGeom>
            <a:avLst/>
            <a:gdLst/>
            <a:ahLst/>
            <a:cxnLst/>
            <a:rect l="l" t="t" r="r" b="b"/>
            <a:pathLst>
              <a:path w="1244600" h="660400">
                <a:moveTo>
                  <a:pt x="101603" y="0"/>
                </a:moveTo>
                <a:lnTo>
                  <a:pt x="1142997" y="0"/>
                </a:lnTo>
                <a:cubicBezTo>
                  <a:pt x="1199111" y="0"/>
                  <a:pt x="1244600" y="45489"/>
                  <a:pt x="1244600" y="101603"/>
                </a:cubicBezTo>
                <a:lnTo>
                  <a:pt x="1244600" y="558797"/>
                </a:lnTo>
                <a:cubicBezTo>
                  <a:pt x="1244600" y="614911"/>
                  <a:pt x="1199111" y="660400"/>
                  <a:pt x="11429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3A3A3A"/>
          </a:solidFill>
          <a:ln/>
          <a:effectLst>
            <a:outerShdw sx="100000" sy="100000" kx="0" ky="0" algn="bl" rotWithShape="0" blurRad="190500" dist="127000" dir="5400000">
              <a:srgbClr val="000000">
                <a:alpha val="10196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2971899" y="4902200"/>
            <a:ext cx="1358900" cy="660400"/>
          </a:xfrm>
          <a:prstGeom prst="rect">
            <a:avLst/>
          </a:prstGeom>
          <a:noFill/>
          <a:ln/>
        </p:spPr>
        <p:txBody>
          <a:bodyPr wrap="square" lIns="304800" tIns="152400" rIns="304800" bIns="15240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😐 NO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4883348" y="3505200"/>
            <a:ext cx="5969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Your Task: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4883348" y="4013200"/>
            <a:ext cx="5943600" cy="111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Choose your stance (YES or NO).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Select 3 evidence cards that support your view.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Explain your reasoning to build a strong argument.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2540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Our Class Debate Results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59234" y="2311400"/>
            <a:ext cx="2679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Stance Distribution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248172" y="2921000"/>
            <a:ext cx="1905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65%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915418" y="3683000"/>
            <a:ext cx="57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248172" y="4241800"/>
            <a:ext cx="1905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35%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972667" y="5003800"/>
            <a:ext cx="45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55034" y="2311400"/>
            <a:ext cx="7531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Most Popular Evidence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55034" y="2921000"/>
            <a:ext cx="7480300" cy="111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"Protects the weak"</a:t>
            </a:r>
            <a:pPr>
              <a:lnSpc>
                <a:spcPct val="130000"/>
              </a:lnSpc>
              <a:spcBef>
                <a:spcPts val="10"/>
              </a:spcBef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- This aligns with the bushido code.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"Shows respect to opponents"</a:t>
            </a:r>
            <a:pPr>
              <a:lnSpc>
                <a:spcPct val="130000"/>
              </a:lnSpc>
              <a:spcBef>
                <a:spcPts val="10"/>
              </a:spcBef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- A core samurai value.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"Techniques too fantastical"</a:t>
            </a:r>
            <a:pPr>
              <a:lnSpc>
                <a:spcPct val="130000"/>
              </a:lnSpc>
              <a:spcBef>
                <a:spcPts val="10"/>
              </a:spcBef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- Not realistic for the era.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555034" y="4343400"/>
            <a:ext cx="7378700" cy="1016000"/>
          </a:xfrm>
          <a:custGeom>
            <a:avLst/>
            <a:gdLst/>
            <a:ahLst/>
            <a:cxnLst/>
            <a:rect l="l" t="t" r="r" b="b"/>
            <a:pathLst>
              <a:path w="7378700" h="1016000">
                <a:moveTo>
                  <a:pt x="101600" y="0"/>
                </a:moveTo>
                <a:lnTo>
                  <a:pt x="7277100" y="0"/>
                </a:lnTo>
                <a:cubicBezTo>
                  <a:pt x="7333175" y="0"/>
                  <a:pt x="7378700" y="45525"/>
                  <a:pt x="7378700" y="101600"/>
                </a:cubicBezTo>
                <a:lnTo>
                  <a:pt x="7378700" y="914400"/>
                </a:lnTo>
                <a:cubicBezTo>
                  <a:pt x="7378700" y="970475"/>
                  <a:pt x="7333175" y="1016000"/>
                  <a:pt x="72771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4758234" y="4546600"/>
            <a:ext cx="70739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Reflection: What would ancient samurai think of our debate? What modern values guided our choices?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00-d2nf6118bjvh7rlj0060.jpe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201772" cy="68634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0324" y="3429000"/>
            <a:ext cx="6003310" cy="546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Wrap-Up &amp; Assessment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680324" y="2117249"/>
            <a:ext cx="6762322" cy="10985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CHAPTER.03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  <p:sp>
        <p:nvSpPr>
          <p:cNvPr id="6" name="Text 3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9-d2nf60p8bjvh7rlj002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206605" cy="69576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1229" y="2328799"/>
            <a:ext cx="5612413" cy="425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Activity 1: Word Association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4281229" y="3677900"/>
            <a:ext cx="5612413" cy="425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Activity 2: Detective Stations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4281229" y="5052152"/>
            <a:ext cx="4511815" cy="425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Wrap-Up &amp; Assessment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49365" y="914400"/>
            <a:ext cx="51943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Mission Complete!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071761" y="1930400"/>
            <a:ext cx="2476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🏆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160661" y="2641600"/>
            <a:ext cx="2298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Authenticity Expert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178028" y="1930400"/>
            <a:ext cx="2222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🏆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266928" y="2641600"/>
            <a:ext cx="2044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Language Master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030295" y="1930400"/>
            <a:ext cx="2095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🏆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9119195" y="2641600"/>
            <a:ext cx="1917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Critical Thinker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96850" y="34036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Learnings from our journey: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254000" y="3962400"/>
            <a:ext cx="4000500" cy="8128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Culture Evolves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but core values persist.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148634" y="3962400"/>
            <a:ext cx="4000500" cy="8128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Modern Media Adapts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tradition creatively.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043267" y="3962400"/>
            <a:ext cx="4000500" cy="8128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Critical Thinking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helps us understand change.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54000" y="5181600"/>
            <a:ext cx="11684000" cy="762000"/>
          </a:xfrm>
          <a:custGeom>
            <a:avLst/>
            <a:gdLst/>
            <a:ahLst/>
            <a:cxnLst/>
            <a:rect l="l" t="t" r="r" b="b"/>
            <a:pathLst>
              <a:path w="11684000" h="762000">
                <a:moveTo>
                  <a:pt x="101597" y="0"/>
                </a:moveTo>
                <a:lnTo>
                  <a:pt x="11582403" y="0"/>
                </a:lnTo>
                <a:cubicBezTo>
                  <a:pt x="11638513" y="0"/>
                  <a:pt x="11684000" y="45487"/>
                  <a:pt x="11684000" y="101597"/>
                </a:cubicBezTo>
                <a:lnTo>
                  <a:pt x="11684000" y="660403"/>
                </a:lnTo>
                <a:cubicBezTo>
                  <a:pt x="11684000" y="716513"/>
                  <a:pt x="11638513" y="762000"/>
                  <a:pt x="115824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E5E7EB">
              <a:alpha val="60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400050" y="5384800"/>
            <a:ext cx="11391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Exit Question: What surprised you most about samurai evolution?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2540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Your Learning Progress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066800"/>
            <a:ext cx="5689600" cy="4470400"/>
          </a:xfrm>
          <a:custGeom>
            <a:avLst/>
            <a:gdLst/>
            <a:ahLst/>
            <a:cxnLst/>
            <a:rect l="l" t="t" r="r" b="b"/>
            <a:pathLst>
              <a:path w="5689600" h="4470400">
                <a:moveTo>
                  <a:pt x="101612" y="0"/>
                </a:moveTo>
                <a:lnTo>
                  <a:pt x="5587988" y="0"/>
                </a:lnTo>
                <a:cubicBezTo>
                  <a:pt x="5644107" y="0"/>
                  <a:pt x="5689600" y="45493"/>
                  <a:pt x="5689600" y="101612"/>
                </a:cubicBezTo>
                <a:lnTo>
                  <a:pt x="5689600" y="4368788"/>
                </a:lnTo>
                <a:cubicBezTo>
                  <a:pt x="5689600" y="4424907"/>
                  <a:pt x="5644107" y="4470400"/>
                  <a:pt x="5587988" y="4470400"/>
                </a:cubicBezTo>
                <a:lnTo>
                  <a:pt x="101612" y="4470400"/>
                </a:lnTo>
                <a:cubicBezTo>
                  <a:pt x="45493" y="4470400"/>
                  <a:pt x="0" y="4424907"/>
                  <a:pt x="0" y="4368788"/>
                </a:cubicBezTo>
                <a:lnTo>
                  <a:pt x="0" y="101612"/>
                </a:lnTo>
                <a:cubicBezTo>
                  <a:pt x="0" y="45531"/>
                  <a:pt x="45531" y="0"/>
                  <a:pt x="101612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57200" y="1270000"/>
            <a:ext cx="5410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Individual Metrics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200" y="17780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Participation Rate: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95%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57200" y="21844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Words Contributed: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12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5908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Correct Sorting: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16/20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9972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Sentences Created: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3/3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4036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Argument Strength: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⭐⭐⭐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48400" y="1066800"/>
            <a:ext cx="5689600" cy="4470400"/>
          </a:xfrm>
          <a:custGeom>
            <a:avLst/>
            <a:gdLst/>
            <a:ahLst/>
            <a:cxnLst/>
            <a:rect l="l" t="t" r="r" b="b"/>
            <a:pathLst>
              <a:path w="5689600" h="4470400">
                <a:moveTo>
                  <a:pt x="101612" y="0"/>
                </a:moveTo>
                <a:lnTo>
                  <a:pt x="5587988" y="0"/>
                </a:lnTo>
                <a:cubicBezTo>
                  <a:pt x="5644107" y="0"/>
                  <a:pt x="5689600" y="45493"/>
                  <a:pt x="5689600" y="101612"/>
                </a:cubicBezTo>
                <a:lnTo>
                  <a:pt x="5689600" y="4368788"/>
                </a:lnTo>
                <a:cubicBezTo>
                  <a:pt x="5689600" y="4424907"/>
                  <a:pt x="5644107" y="4470400"/>
                  <a:pt x="5587988" y="4470400"/>
                </a:cubicBezTo>
                <a:lnTo>
                  <a:pt x="101612" y="4470400"/>
                </a:lnTo>
                <a:cubicBezTo>
                  <a:pt x="45493" y="4470400"/>
                  <a:pt x="0" y="4424907"/>
                  <a:pt x="0" y="4368788"/>
                </a:cubicBezTo>
                <a:lnTo>
                  <a:pt x="0" y="101612"/>
                </a:lnTo>
                <a:cubicBezTo>
                  <a:pt x="0" y="45531"/>
                  <a:pt x="45531" y="0"/>
                  <a:pt x="101612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451600" y="1270000"/>
            <a:ext cx="5410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Class Achievements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451600" y="17780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Total Words Generated: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156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6451600" y="21844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Most Agreed Concept: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Honor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451600" y="25908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Strongest Argument: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"Protects the weak"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254000" y="5842000"/>
            <a:ext cx="11684000" cy="762000"/>
          </a:xfrm>
          <a:custGeom>
            <a:avLst/>
            <a:gdLst/>
            <a:ahLst/>
            <a:cxnLst/>
            <a:rect l="l" t="t" r="r" b="b"/>
            <a:pathLst>
              <a:path w="11684000" h="762000">
                <a:moveTo>
                  <a:pt x="101597" y="0"/>
                </a:moveTo>
                <a:lnTo>
                  <a:pt x="11582403" y="0"/>
                </a:lnTo>
                <a:cubicBezTo>
                  <a:pt x="11638513" y="0"/>
                  <a:pt x="11684000" y="45487"/>
                  <a:pt x="11684000" y="101597"/>
                </a:cubicBezTo>
                <a:lnTo>
                  <a:pt x="11684000" y="660403"/>
                </a:lnTo>
                <a:cubicBezTo>
                  <a:pt x="11684000" y="716513"/>
                  <a:pt x="11638513" y="762000"/>
                  <a:pt x="115824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400050" y="6045200"/>
            <a:ext cx="11391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Reflection Prompt: Rate your understanding of cultural evolution from 1-10.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9:15-d2nf64p8bjvh7rlj00o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463" y="581384"/>
            <a:ext cx="4424131" cy="5891048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13-d2nf6498bjvh7rlj00mg.png">    </p:cNvPr>
          <p:cNvPicPr>
            <a:picLocks noChangeAspect="1"/>
          </p:cNvPicPr>
          <p:nvPr/>
        </p:nvPicPr>
        <p:blipFill>
          <a:blip r:embed="rId3"/>
          <a:srcRect l="-299" r="299" t="-1902" b="23995"/>
          <a:stretch/>
        </p:blipFill>
        <p:spPr>
          <a:xfrm>
            <a:off x="494030" y="2757805"/>
            <a:ext cx="5479415" cy="1342390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7075463" y="790276"/>
            <a:ext cx="292290" cy="29229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1"/>
          <p:cNvSpPr/>
          <p:nvPr/>
        </p:nvSpPr>
        <p:spPr>
          <a:xfrm>
            <a:off x="7075463" y="790276"/>
            <a:ext cx="292290" cy="2922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2"/>
          <p:cNvSpPr/>
          <p:nvPr/>
        </p:nvSpPr>
        <p:spPr>
          <a:xfrm>
            <a:off x="-58997" y="283825"/>
            <a:ext cx="5869459" cy="45719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Text 3"/>
          <p:cNvSpPr/>
          <p:nvPr/>
        </p:nvSpPr>
        <p:spPr>
          <a:xfrm>
            <a:off x="-58997" y="283825"/>
            <a:ext cx="5869459" cy="45719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-82502" y="181124"/>
            <a:ext cx="5869459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10" name="Shape 5"/>
          <p:cNvSpPr/>
          <p:nvPr/>
        </p:nvSpPr>
        <p:spPr>
          <a:xfrm>
            <a:off x="5748587" y="139874"/>
            <a:ext cx="81573" cy="81573"/>
          </a:xfrm>
          <a:prstGeom prst="ellipse">
            <a:avLst/>
          </a:prstGeom>
          <a:solidFill>
            <a:srgbClr val="000000"/>
          </a:solidFill>
          <a:ln/>
        </p:spPr>
      </p:sp>
      <p:sp>
        <p:nvSpPr>
          <p:cNvPr id="11" name="Text 6"/>
          <p:cNvSpPr/>
          <p:nvPr/>
        </p:nvSpPr>
        <p:spPr>
          <a:xfrm>
            <a:off x="5748587" y="139874"/>
            <a:ext cx="81573" cy="81573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9:00-d2nf6118bjvh7rlj0060.jpe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201772" cy="68634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0324" y="3429000"/>
            <a:ext cx="6003310" cy="546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Activity 1: Word Association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680324" y="2117249"/>
            <a:ext cx="6762322" cy="10985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CHAPTER.01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  <p:sp>
        <p:nvSpPr>
          <p:cNvPr id="6" name="Text 3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54000"/>
            <a:ext cx="1198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You Are Time Travelers Today!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965200"/>
            <a:ext cx="11811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Journey from 1603 to 2024 to explore the transformation of samurai culture.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591667" y="2895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B01F23">
              <a:alpha val="2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871067" y="3175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07156" y="50006"/>
                </a:moveTo>
                <a:cubicBezTo>
                  <a:pt x="107156" y="22414"/>
                  <a:pt x="129570" y="0"/>
                  <a:pt x="157163" y="0"/>
                </a:cubicBezTo>
                <a:lnTo>
                  <a:pt x="178594" y="0"/>
                </a:lnTo>
                <a:cubicBezTo>
                  <a:pt x="194399" y="0"/>
                  <a:pt x="207169" y="12769"/>
                  <a:pt x="207169" y="28575"/>
                </a:cubicBezTo>
                <a:lnTo>
                  <a:pt x="207169" y="428625"/>
                </a:lnTo>
                <a:cubicBezTo>
                  <a:pt x="207169" y="444431"/>
                  <a:pt x="194399" y="457200"/>
                  <a:pt x="178594" y="457200"/>
                </a:cubicBezTo>
                <a:lnTo>
                  <a:pt x="150019" y="457200"/>
                </a:lnTo>
                <a:cubicBezTo>
                  <a:pt x="123408" y="457200"/>
                  <a:pt x="100995" y="438983"/>
                  <a:pt x="94655" y="414338"/>
                </a:cubicBezTo>
                <a:cubicBezTo>
                  <a:pt x="94030" y="414338"/>
                  <a:pt x="93494" y="414338"/>
                  <a:pt x="92869" y="414338"/>
                </a:cubicBezTo>
                <a:cubicBezTo>
                  <a:pt x="53400" y="414338"/>
                  <a:pt x="21431" y="382369"/>
                  <a:pt x="21431" y="342900"/>
                </a:cubicBezTo>
                <a:cubicBezTo>
                  <a:pt x="21431" y="326827"/>
                  <a:pt x="26789" y="312003"/>
                  <a:pt x="35719" y="300038"/>
                </a:cubicBezTo>
                <a:cubicBezTo>
                  <a:pt x="18395" y="287000"/>
                  <a:pt x="7144" y="266283"/>
                  <a:pt x="7144" y="242888"/>
                </a:cubicBezTo>
                <a:cubicBezTo>
                  <a:pt x="7144" y="215295"/>
                  <a:pt x="22860" y="191274"/>
                  <a:pt x="45720" y="179397"/>
                </a:cubicBezTo>
                <a:cubicBezTo>
                  <a:pt x="39380" y="168682"/>
                  <a:pt x="35719" y="156180"/>
                  <a:pt x="35719" y="142875"/>
                </a:cubicBezTo>
                <a:cubicBezTo>
                  <a:pt x="35719" y="103406"/>
                  <a:pt x="67687" y="71438"/>
                  <a:pt x="107156" y="71438"/>
                </a:cubicBezTo>
                <a:lnTo>
                  <a:pt x="107156" y="50006"/>
                </a:lnTo>
                <a:close/>
                <a:moveTo>
                  <a:pt x="350044" y="50006"/>
                </a:moveTo>
                <a:lnTo>
                  <a:pt x="350044" y="71438"/>
                </a:lnTo>
                <a:cubicBezTo>
                  <a:pt x="389513" y="71438"/>
                  <a:pt x="421481" y="103406"/>
                  <a:pt x="421481" y="142875"/>
                </a:cubicBezTo>
                <a:cubicBezTo>
                  <a:pt x="421481" y="156270"/>
                  <a:pt x="417820" y="168771"/>
                  <a:pt x="411480" y="179397"/>
                </a:cubicBezTo>
                <a:cubicBezTo>
                  <a:pt x="434429" y="191274"/>
                  <a:pt x="450056" y="215205"/>
                  <a:pt x="450056" y="242888"/>
                </a:cubicBezTo>
                <a:cubicBezTo>
                  <a:pt x="450056" y="266283"/>
                  <a:pt x="438805" y="287000"/>
                  <a:pt x="421481" y="300038"/>
                </a:cubicBezTo>
                <a:cubicBezTo>
                  <a:pt x="430411" y="312003"/>
                  <a:pt x="435769" y="326827"/>
                  <a:pt x="435769" y="342900"/>
                </a:cubicBezTo>
                <a:cubicBezTo>
                  <a:pt x="435769" y="382369"/>
                  <a:pt x="403800" y="414338"/>
                  <a:pt x="364331" y="414338"/>
                </a:cubicBezTo>
                <a:cubicBezTo>
                  <a:pt x="363706" y="414338"/>
                  <a:pt x="363170" y="414338"/>
                  <a:pt x="362545" y="414338"/>
                </a:cubicBezTo>
                <a:cubicBezTo>
                  <a:pt x="356205" y="438983"/>
                  <a:pt x="333792" y="457200"/>
                  <a:pt x="307181" y="457200"/>
                </a:cubicBezTo>
                <a:lnTo>
                  <a:pt x="278606" y="457200"/>
                </a:lnTo>
                <a:cubicBezTo>
                  <a:pt x="262801" y="457200"/>
                  <a:pt x="250031" y="444431"/>
                  <a:pt x="250031" y="428625"/>
                </a:cubicBezTo>
                <a:lnTo>
                  <a:pt x="250031" y="28575"/>
                </a:lnTo>
                <a:cubicBezTo>
                  <a:pt x="250031" y="12769"/>
                  <a:pt x="262801" y="0"/>
                  <a:pt x="278606" y="0"/>
                </a:cubicBezTo>
                <a:lnTo>
                  <a:pt x="300038" y="0"/>
                </a:lnTo>
                <a:cubicBezTo>
                  <a:pt x="327630" y="0"/>
                  <a:pt x="350044" y="22414"/>
                  <a:pt x="350044" y="50006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7" name="Text 4"/>
          <p:cNvSpPr/>
          <p:nvPr/>
        </p:nvSpPr>
        <p:spPr>
          <a:xfrm>
            <a:off x="1104602" y="4064000"/>
            <a:ext cx="199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 Quick Missions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09550" y="4419600"/>
            <a:ext cx="3784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Complete word storm, sorting, and voting challenges.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587901" y="2895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838726" y="3175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0" y="300038"/>
                </a:moveTo>
                <a:cubicBezTo>
                  <a:pt x="0" y="371029"/>
                  <a:pt x="57596" y="428625"/>
                  <a:pt x="128588" y="428625"/>
                </a:cubicBezTo>
                <a:lnTo>
                  <a:pt x="400050" y="428625"/>
                </a:lnTo>
                <a:cubicBezTo>
                  <a:pt x="463183" y="428625"/>
                  <a:pt x="514350" y="377458"/>
                  <a:pt x="514350" y="314325"/>
                </a:cubicBezTo>
                <a:cubicBezTo>
                  <a:pt x="514350" y="268248"/>
                  <a:pt x="487114" y="228511"/>
                  <a:pt x="447824" y="210473"/>
                </a:cubicBezTo>
                <a:cubicBezTo>
                  <a:pt x="453807" y="198775"/>
                  <a:pt x="457200" y="185470"/>
                  <a:pt x="457200" y="171450"/>
                </a:cubicBezTo>
                <a:cubicBezTo>
                  <a:pt x="457200" y="124123"/>
                  <a:pt x="418802" y="85725"/>
                  <a:pt x="371475" y="85725"/>
                </a:cubicBezTo>
                <a:cubicBezTo>
                  <a:pt x="355669" y="85725"/>
                  <a:pt x="340935" y="90011"/>
                  <a:pt x="328255" y="97423"/>
                </a:cubicBezTo>
                <a:cubicBezTo>
                  <a:pt x="306735" y="56525"/>
                  <a:pt x="263783" y="28575"/>
                  <a:pt x="214313" y="28575"/>
                </a:cubicBezTo>
                <a:cubicBezTo>
                  <a:pt x="143321" y="28575"/>
                  <a:pt x="85725" y="86171"/>
                  <a:pt x="85725" y="157163"/>
                </a:cubicBezTo>
                <a:cubicBezTo>
                  <a:pt x="85725" y="164306"/>
                  <a:pt x="86350" y="171361"/>
                  <a:pt x="87422" y="178147"/>
                </a:cubicBezTo>
                <a:cubicBezTo>
                  <a:pt x="36612" y="195292"/>
                  <a:pt x="0" y="243423"/>
                  <a:pt x="0" y="300038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1" name="Text 8"/>
          <p:cNvSpPr/>
          <p:nvPr/>
        </p:nvSpPr>
        <p:spPr>
          <a:xfrm>
            <a:off x="5206802" y="4064000"/>
            <a:ext cx="177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Shape the Data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205784" y="4419600"/>
            <a:ext cx="3784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Every word you type influences our live results.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584134" y="3022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2A6F76">
              <a:alpha val="2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9892109" y="33020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150465" y="0"/>
                </a:moveTo>
                <a:cubicBezTo>
                  <a:pt x="138589" y="0"/>
                  <a:pt x="129034" y="9555"/>
                  <a:pt x="129034" y="21431"/>
                </a:cubicBezTo>
                <a:cubicBezTo>
                  <a:pt x="129034" y="33308"/>
                  <a:pt x="138589" y="42863"/>
                  <a:pt x="150465" y="42863"/>
                </a:cubicBezTo>
                <a:lnTo>
                  <a:pt x="179040" y="42863"/>
                </a:lnTo>
                <a:lnTo>
                  <a:pt x="179040" y="65455"/>
                </a:lnTo>
                <a:cubicBezTo>
                  <a:pt x="82600" y="76081"/>
                  <a:pt x="7590" y="157877"/>
                  <a:pt x="7590" y="257175"/>
                </a:cubicBezTo>
                <a:cubicBezTo>
                  <a:pt x="7590" y="363706"/>
                  <a:pt x="93940" y="450056"/>
                  <a:pt x="200471" y="450056"/>
                </a:cubicBezTo>
                <a:cubicBezTo>
                  <a:pt x="307003" y="450056"/>
                  <a:pt x="393353" y="363706"/>
                  <a:pt x="393353" y="257175"/>
                </a:cubicBezTo>
                <a:cubicBezTo>
                  <a:pt x="393353" y="221635"/>
                  <a:pt x="383709" y="188327"/>
                  <a:pt x="366921" y="159663"/>
                </a:cubicBezTo>
                <a:lnTo>
                  <a:pt x="392103" y="134481"/>
                </a:lnTo>
                <a:cubicBezTo>
                  <a:pt x="403265" y="123319"/>
                  <a:pt x="403265" y="105192"/>
                  <a:pt x="392103" y="94030"/>
                </a:cubicBezTo>
                <a:cubicBezTo>
                  <a:pt x="380940" y="82868"/>
                  <a:pt x="362813" y="82868"/>
                  <a:pt x="351651" y="94030"/>
                </a:cubicBezTo>
                <a:lnTo>
                  <a:pt x="330756" y="114925"/>
                </a:lnTo>
                <a:cubicBezTo>
                  <a:pt x="301377" y="87957"/>
                  <a:pt x="263604" y="70009"/>
                  <a:pt x="221813" y="65365"/>
                </a:cubicBezTo>
                <a:lnTo>
                  <a:pt x="221813" y="42773"/>
                </a:lnTo>
                <a:lnTo>
                  <a:pt x="250388" y="42773"/>
                </a:lnTo>
                <a:cubicBezTo>
                  <a:pt x="262265" y="42773"/>
                  <a:pt x="271820" y="33218"/>
                  <a:pt x="271820" y="21342"/>
                </a:cubicBezTo>
                <a:cubicBezTo>
                  <a:pt x="271820" y="9465"/>
                  <a:pt x="262265" y="-89"/>
                  <a:pt x="250388" y="-89"/>
                </a:cubicBezTo>
                <a:lnTo>
                  <a:pt x="150376" y="-89"/>
                </a:lnTo>
                <a:close/>
                <a:moveTo>
                  <a:pt x="221903" y="164306"/>
                </a:moveTo>
                <a:lnTo>
                  <a:pt x="221903" y="257175"/>
                </a:lnTo>
                <a:cubicBezTo>
                  <a:pt x="221903" y="269051"/>
                  <a:pt x="212348" y="278606"/>
                  <a:pt x="200471" y="278606"/>
                </a:cubicBezTo>
                <a:cubicBezTo>
                  <a:pt x="188595" y="278606"/>
                  <a:pt x="179040" y="269051"/>
                  <a:pt x="179040" y="257175"/>
                </a:cubicBezTo>
                <a:lnTo>
                  <a:pt x="179040" y="164306"/>
                </a:lnTo>
                <a:cubicBezTo>
                  <a:pt x="179040" y="152430"/>
                  <a:pt x="188595" y="142875"/>
                  <a:pt x="200471" y="142875"/>
                </a:cubicBezTo>
                <a:cubicBezTo>
                  <a:pt x="212348" y="142875"/>
                  <a:pt x="221903" y="152430"/>
                  <a:pt x="221903" y="164306"/>
                </a:cubicBez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15" name="Text 12"/>
          <p:cNvSpPr/>
          <p:nvPr/>
        </p:nvSpPr>
        <p:spPr>
          <a:xfrm>
            <a:off x="9167813" y="4191000"/>
            <a:ext cx="1854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 Minutes Total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500963" y="4546600"/>
            <a:ext cx="3187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Fast-paced, fun, and full of discoveries.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254000" y="6502400"/>
            <a:ext cx="11684000" cy="101600"/>
          </a:xfrm>
          <a:custGeom>
            <a:avLst/>
            <a:gdLst/>
            <a:ahLst/>
            <a:cxnLst/>
            <a:rect l="l" t="t" r="r" b="b"/>
            <a:pathLst>
              <a:path w="11684000" h="101600">
                <a:moveTo>
                  <a:pt x="50800" y="0"/>
                </a:moveTo>
                <a:lnTo>
                  <a:pt x="11633200" y="0"/>
                </a:lnTo>
                <a:cubicBezTo>
                  <a:pt x="11661237" y="0"/>
                  <a:pt x="11684000" y="22763"/>
                  <a:pt x="11684000" y="50800"/>
                </a:cubicBezTo>
                <a:lnTo>
                  <a:pt x="11684000" y="50800"/>
                </a:lnTo>
                <a:cubicBezTo>
                  <a:pt x="11684000" y="78837"/>
                  <a:pt x="11661237" y="101600"/>
                  <a:pt x="116332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5E7EB"/>
          </a:solidFill>
          <a:ln/>
        </p:spPr>
      </p:sp>
      <p:sp>
        <p:nvSpPr>
          <p:cNvPr id="18" name="Shape 15"/>
          <p:cNvSpPr/>
          <p:nvPr/>
        </p:nvSpPr>
        <p:spPr>
          <a:xfrm>
            <a:off x="254000" y="6502400"/>
            <a:ext cx="11684000" cy="101600"/>
          </a:xfrm>
          <a:custGeom>
            <a:avLst/>
            <a:gdLst/>
            <a:ahLst/>
            <a:cxnLst/>
            <a:rect l="l" t="t" r="r" b="b"/>
            <a:pathLst>
              <a:path w="11684000" h="101600">
                <a:moveTo>
                  <a:pt x="50800" y="0"/>
                </a:moveTo>
                <a:lnTo>
                  <a:pt x="11633200" y="0"/>
                </a:lnTo>
                <a:cubicBezTo>
                  <a:pt x="11661237" y="0"/>
                  <a:pt x="11684000" y="22763"/>
                  <a:pt x="11684000" y="50800"/>
                </a:cubicBezTo>
                <a:lnTo>
                  <a:pt x="11684000" y="50800"/>
                </a:lnTo>
                <a:cubicBezTo>
                  <a:pt x="11684000" y="78837"/>
                  <a:pt x="11661237" y="101600"/>
                  <a:pt x="116332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gradFill rotWithShape="1" flip="none">
            <a:gsLst>
              <a:gs pos="0">
                <a:srgbClr val="B01F23"/>
              </a:gs>
              <a:gs pos="50000">
                <a:srgbClr val="C78B3E"/>
              </a:gs>
              <a:gs pos="100000">
                <a:srgbClr val="2A6F76"/>
              </a:gs>
            </a:gsLst>
            <a:lin ang="0" scaled="1"/>
          </a:gradFill>
          <a:ln/>
        </p:spPr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54002" y="939800"/>
            <a:ext cx="711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Rapid Word Storm: Sixty Seconds!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723680" y="1549400"/>
            <a:ext cx="4864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Quick! What comes to mind? Don't overthink it!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832868" y="2209800"/>
            <a:ext cx="2832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Traditional Samurai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40866" y="2768600"/>
            <a:ext cx="4762500" cy="1930400"/>
          </a:xfrm>
          <a:custGeom>
            <a:avLst/>
            <a:gdLst/>
            <a:ahLst/>
            <a:cxnLst/>
            <a:rect l="l" t="t" r="r" b="b"/>
            <a:pathLst>
              <a:path w="4762500" h="1930400">
                <a:moveTo>
                  <a:pt x="101597" y="0"/>
                </a:moveTo>
                <a:lnTo>
                  <a:pt x="4660903" y="0"/>
                </a:lnTo>
                <a:cubicBezTo>
                  <a:pt x="4717013" y="0"/>
                  <a:pt x="4762500" y="45487"/>
                  <a:pt x="4762500" y="101597"/>
                </a:cubicBezTo>
                <a:lnTo>
                  <a:pt x="4762500" y="1828803"/>
                </a:lnTo>
                <a:cubicBezTo>
                  <a:pt x="4762500" y="1884913"/>
                  <a:pt x="4717013" y="1930400"/>
                  <a:pt x="46609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B01F23">
                <a:alpha val="50196"/>
              </a:srgbClr>
            </a:solidFill>
            <a:prstDash val="dash"/>
          </a:ln>
        </p:spPr>
      </p:sp>
      <p:sp>
        <p:nvSpPr>
          <p:cNvPr id="7" name="Shape 4"/>
          <p:cNvSpPr/>
          <p:nvPr/>
        </p:nvSpPr>
        <p:spPr>
          <a:xfrm>
            <a:off x="1429643" y="3149600"/>
            <a:ext cx="774700" cy="355600"/>
          </a:xfrm>
          <a:custGeom>
            <a:avLst/>
            <a:gdLst/>
            <a:ahLst/>
            <a:cxnLst/>
            <a:rect l="l" t="t" r="r" b="b"/>
            <a:pathLst>
              <a:path w="774700" h="355600">
                <a:moveTo>
                  <a:pt x="177800" y="0"/>
                </a:moveTo>
                <a:lnTo>
                  <a:pt x="596900" y="0"/>
                </a:lnTo>
                <a:cubicBezTo>
                  <a:pt x="695030" y="0"/>
                  <a:pt x="774700" y="79670"/>
                  <a:pt x="774700" y="177800"/>
                </a:cubicBezTo>
                <a:lnTo>
                  <a:pt x="774700" y="177800"/>
                </a:lnTo>
                <a:cubicBezTo>
                  <a:pt x="774700" y="275930"/>
                  <a:pt x="695030" y="355600"/>
                  <a:pt x="5969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1429643" y="3149600"/>
            <a:ext cx="8636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sword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310408" y="3149600"/>
            <a:ext cx="774700" cy="355600"/>
          </a:xfrm>
          <a:custGeom>
            <a:avLst/>
            <a:gdLst/>
            <a:ahLst/>
            <a:cxnLst/>
            <a:rect l="l" t="t" r="r" b="b"/>
            <a:pathLst>
              <a:path w="774700" h="355600">
                <a:moveTo>
                  <a:pt x="177800" y="0"/>
                </a:moveTo>
                <a:lnTo>
                  <a:pt x="596900" y="0"/>
                </a:lnTo>
                <a:cubicBezTo>
                  <a:pt x="695030" y="0"/>
                  <a:pt x="774700" y="79670"/>
                  <a:pt x="774700" y="177800"/>
                </a:cubicBezTo>
                <a:lnTo>
                  <a:pt x="774700" y="177800"/>
                </a:lnTo>
                <a:cubicBezTo>
                  <a:pt x="774700" y="275930"/>
                  <a:pt x="695030" y="355600"/>
                  <a:pt x="5969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2310408" y="3149600"/>
            <a:ext cx="8636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armor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3181152" y="3149600"/>
            <a:ext cx="876300" cy="355600"/>
          </a:xfrm>
          <a:custGeom>
            <a:avLst/>
            <a:gdLst/>
            <a:ahLst/>
            <a:cxnLst/>
            <a:rect l="l" t="t" r="r" b="b"/>
            <a:pathLst>
              <a:path w="876300" h="355600">
                <a:moveTo>
                  <a:pt x="177800" y="0"/>
                </a:moveTo>
                <a:lnTo>
                  <a:pt x="698500" y="0"/>
                </a:lnTo>
                <a:cubicBezTo>
                  <a:pt x="796630" y="0"/>
                  <a:pt x="876300" y="79670"/>
                  <a:pt x="876300" y="177800"/>
                </a:cubicBezTo>
                <a:lnTo>
                  <a:pt x="876300" y="177800"/>
                </a:lnTo>
                <a:cubicBezTo>
                  <a:pt x="876300" y="275930"/>
                  <a:pt x="796630" y="355600"/>
                  <a:pt x="6985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3181152" y="3149600"/>
            <a:ext cx="9652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serious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4160738" y="3149600"/>
            <a:ext cx="762000" cy="355600"/>
          </a:xfrm>
          <a:custGeom>
            <a:avLst/>
            <a:gdLst/>
            <a:ahLst/>
            <a:cxnLst/>
            <a:rect l="l" t="t" r="r" b="b"/>
            <a:pathLst>
              <a:path w="762000" h="355600">
                <a:moveTo>
                  <a:pt x="177800" y="0"/>
                </a:moveTo>
                <a:lnTo>
                  <a:pt x="584200" y="0"/>
                </a:lnTo>
                <a:cubicBezTo>
                  <a:pt x="682330" y="0"/>
                  <a:pt x="762000" y="79670"/>
                  <a:pt x="762000" y="177800"/>
                </a:cubicBezTo>
                <a:lnTo>
                  <a:pt x="762000" y="177800"/>
                </a:lnTo>
                <a:cubicBezTo>
                  <a:pt x="762000" y="275930"/>
                  <a:pt x="682330" y="355600"/>
                  <a:pt x="5842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B01F23">
              <a:alpha val="6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4160738" y="3149600"/>
            <a:ext cx="8509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honor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2656880" y="4064000"/>
            <a:ext cx="1041400" cy="355600"/>
          </a:xfrm>
          <a:custGeom>
            <a:avLst/>
            <a:gdLst/>
            <a:ahLst/>
            <a:cxnLst/>
            <a:rect l="l" t="t" r="r" b="b"/>
            <a:pathLst>
              <a:path w="1041400" h="355600">
                <a:moveTo>
                  <a:pt x="177800" y="0"/>
                </a:moveTo>
                <a:lnTo>
                  <a:pt x="863600" y="0"/>
                </a:lnTo>
                <a:cubicBezTo>
                  <a:pt x="961730" y="0"/>
                  <a:pt x="1041400" y="79670"/>
                  <a:pt x="1041400" y="177800"/>
                </a:cubicBezTo>
                <a:lnTo>
                  <a:pt x="1041400" y="177800"/>
                </a:lnTo>
                <a:cubicBezTo>
                  <a:pt x="1041400" y="275930"/>
                  <a:pt x="961730" y="355600"/>
                  <a:pt x="863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B01F23">
              <a:alpha val="60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2656880" y="4064000"/>
            <a:ext cx="11303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discipline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1228427" y="4902200"/>
            <a:ext cx="389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6A72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Type 3 words. Examples: sword, armor, serious.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7425333" y="2209800"/>
            <a:ext cx="3340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Modern Anime Samurai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6582866" y="2768600"/>
            <a:ext cx="4762500" cy="1930400"/>
          </a:xfrm>
          <a:custGeom>
            <a:avLst/>
            <a:gdLst/>
            <a:ahLst/>
            <a:cxnLst/>
            <a:rect l="l" t="t" r="r" b="b"/>
            <a:pathLst>
              <a:path w="4762500" h="1930400">
                <a:moveTo>
                  <a:pt x="101597" y="0"/>
                </a:moveTo>
                <a:lnTo>
                  <a:pt x="4660903" y="0"/>
                </a:lnTo>
                <a:cubicBezTo>
                  <a:pt x="4717013" y="0"/>
                  <a:pt x="4762500" y="45487"/>
                  <a:pt x="4762500" y="101597"/>
                </a:cubicBezTo>
                <a:lnTo>
                  <a:pt x="4762500" y="1828803"/>
                </a:lnTo>
                <a:cubicBezTo>
                  <a:pt x="4762500" y="1884913"/>
                  <a:pt x="4717013" y="1930400"/>
                  <a:pt x="46609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2A6F76">
                <a:alpha val="50196"/>
              </a:srgbClr>
            </a:solidFill>
            <a:prstDash val="dash"/>
          </a:ln>
        </p:spPr>
      </p:sp>
      <p:sp>
        <p:nvSpPr>
          <p:cNvPr id="20" name="Shape 17"/>
          <p:cNvSpPr/>
          <p:nvPr/>
        </p:nvSpPr>
        <p:spPr>
          <a:xfrm>
            <a:off x="6900267" y="3606800"/>
            <a:ext cx="635000" cy="355600"/>
          </a:xfrm>
          <a:custGeom>
            <a:avLst/>
            <a:gdLst/>
            <a:ahLst/>
            <a:cxnLst/>
            <a:rect l="l" t="t" r="r" b="b"/>
            <a:pathLst>
              <a:path w="635000" h="355600">
                <a:moveTo>
                  <a:pt x="177800" y="0"/>
                </a:moveTo>
                <a:lnTo>
                  <a:pt x="457200" y="0"/>
                </a:lnTo>
                <a:cubicBezTo>
                  <a:pt x="555330" y="0"/>
                  <a:pt x="635000" y="79670"/>
                  <a:pt x="635000" y="177800"/>
                </a:cubicBezTo>
                <a:lnTo>
                  <a:pt x="635000" y="177800"/>
                </a:lnTo>
                <a:cubicBezTo>
                  <a:pt x="635000" y="275930"/>
                  <a:pt x="555330" y="355600"/>
                  <a:pt x="4572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2A6F76">
              <a:alpha val="80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6900267" y="3606800"/>
            <a:ext cx="7239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cool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7632898" y="3606800"/>
            <a:ext cx="787400" cy="355600"/>
          </a:xfrm>
          <a:custGeom>
            <a:avLst/>
            <a:gdLst/>
            <a:ahLst/>
            <a:cxnLst/>
            <a:rect l="l" t="t" r="r" b="b"/>
            <a:pathLst>
              <a:path w="787400" h="355600">
                <a:moveTo>
                  <a:pt x="177800" y="0"/>
                </a:moveTo>
                <a:lnTo>
                  <a:pt x="609600" y="0"/>
                </a:lnTo>
                <a:cubicBezTo>
                  <a:pt x="707730" y="0"/>
                  <a:pt x="787400" y="79670"/>
                  <a:pt x="787400" y="177800"/>
                </a:cubicBezTo>
                <a:lnTo>
                  <a:pt x="787400" y="177800"/>
                </a:lnTo>
                <a:cubicBezTo>
                  <a:pt x="787400" y="275930"/>
                  <a:pt x="707730" y="355600"/>
                  <a:pt x="609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2A6F76">
              <a:alpha val="80000"/>
            </a:srgbClr>
          </a:solidFill>
          <a:ln/>
        </p:spPr>
      </p:sp>
      <p:sp>
        <p:nvSpPr>
          <p:cNvPr id="23" name="Text 20"/>
          <p:cNvSpPr/>
          <p:nvPr/>
        </p:nvSpPr>
        <p:spPr>
          <a:xfrm>
            <a:off x="7632898" y="3606800"/>
            <a:ext cx="8763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power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8523585" y="3606800"/>
            <a:ext cx="838200" cy="355600"/>
          </a:xfrm>
          <a:custGeom>
            <a:avLst/>
            <a:gdLst/>
            <a:ahLst/>
            <a:cxnLst/>
            <a:rect l="l" t="t" r="r" b="b"/>
            <a:pathLst>
              <a:path w="838200" h="355600">
                <a:moveTo>
                  <a:pt x="177800" y="0"/>
                </a:moveTo>
                <a:lnTo>
                  <a:pt x="660400" y="0"/>
                </a:lnTo>
                <a:cubicBezTo>
                  <a:pt x="758530" y="0"/>
                  <a:pt x="838200" y="79670"/>
                  <a:pt x="838200" y="177800"/>
                </a:cubicBezTo>
                <a:lnTo>
                  <a:pt x="838200" y="177800"/>
                </a:lnTo>
                <a:cubicBezTo>
                  <a:pt x="838200" y="275930"/>
                  <a:pt x="758530" y="355600"/>
                  <a:pt x="6604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2A6F76">
              <a:alpha val="80000"/>
            </a:srgbClr>
          </a:solidFill>
          <a:ln/>
        </p:spPr>
      </p:sp>
      <p:sp>
        <p:nvSpPr>
          <p:cNvPr id="25" name="Text 22"/>
          <p:cNvSpPr/>
          <p:nvPr/>
        </p:nvSpPr>
        <p:spPr>
          <a:xfrm>
            <a:off x="8523585" y="3606800"/>
            <a:ext cx="9271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friends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9463683" y="3606800"/>
            <a:ext cx="774700" cy="355600"/>
          </a:xfrm>
          <a:custGeom>
            <a:avLst/>
            <a:gdLst/>
            <a:ahLst/>
            <a:cxnLst/>
            <a:rect l="l" t="t" r="r" b="b"/>
            <a:pathLst>
              <a:path w="774700" h="355600">
                <a:moveTo>
                  <a:pt x="177800" y="0"/>
                </a:moveTo>
                <a:lnTo>
                  <a:pt x="596900" y="0"/>
                </a:lnTo>
                <a:cubicBezTo>
                  <a:pt x="695030" y="0"/>
                  <a:pt x="774700" y="79670"/>
                  <a:pt x="774700" y="177800"/>
                </a:cubicBezTo>
                <a:lnTo>
                  <a:pt x="774700" y="177800"/>
                </a:lnTo>
                <a:cubicBezTo>
                  <a:pt x="774700" y="275930"/>
                  <a:pt x="695030" y="355600"/>
                  <a:pt x="5969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2A6F76">
              <a:alpha val="60000"/>
            </a:srgbClr>
          </a:solidFill>
          <a:ln/>
        </p:spPr>
      </p:sp>
      <p:sp>
        <p:nvSpPr>
          <p:cNvPr id="27" name="Text 24"/>
          <p:cNvSpPr/>
          <p:nvPr/>
        </p:nvSpPr>
        <p:spPr>
          <a:xfrm>
            <a:off x="9463683" y="3606800"/>
            <a:ext cx="8636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magic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10344448" y="3606800"/>
            <a:ext cx="787400" cy="355600"/>
          </a:xfrm>
          <a:custGeom>
            <a:avLst/>
            <a:gdLst/>
            <a:ahLst/>
            <a:cxnLst/>
            <a:rect l="l" t="t" r="r" b="b"/>
            <a:pathLst>
              <a:path w="787400" h="355600">
                <a:moveTo>
                  <a:pt x="177800" y="0"/>
                </a:moveTo>
                <a:lnTo>
                  <a:pt x="609600" y="0"/>
                </a:lnTo>
                <a:cubicBezTo>
                  <a:pt x="707730" y="0"/>
                  <a:pt x="787400" y="79670"/>
                  <a:pt x="787400" y="177800"/>
                </a:cubicBezTo>
                <a:lnTo>
                  <a:pt x="787400" y="177800"/>
                </a:lnTo>
                <a:cubicBezTo>
                  <a:pt x="787400" y="275930"/>
                  <a:pt x="707730" y="355600"/>
                  <a:pt x="609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2A6F76">
              <a:alpha val="60000"/>
            </a:srgbClr>
          </a:solidFill>
          <a:ln/>
        </p:spPr>
      </p:sp>
      <p:sp>
        <p:nvSpPr>
          <p:cNvPr id="29" name="Text 26"/>
          <p:cNvSpPr/>
          <p:nvPr/>
        </p:nvSpPr>
        <p:spPr>
          <a:xfrm>
            <a:off x="10344448" y="3606800"/>
            <a:ext cx="8763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speed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7154267" y="4902200"/>
            <a:ext cx="372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6A72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Type 3 words. Examples: cool, power, friends.</a:t>
            </a:r>
            <a:endParaRPr lang="en-US" sz="1600" dirty="0"/>
          </a:p>
        </p:txBody>
      </p:sp>
      <p:sp>
        <p:nvSpPr>
          <p:cNvPr id="31" name="Text 28"/>
          <p:cNvSpPr/>
          <p:nvPr/>
        </p:nvSpPr>
        <p:spPr>
          <a:xfrm>
            <a:off x="4598888" y="5461000"/>
            <a:ext cx="299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Time Remaining: </a:t>
            </a:r>
            <a:pPr algn="ctr">
              <a:lnSpc>
                <a:spcPct val="130000"/>
              </a:lnSpc>
            </a:pPr>
            <a:r>
              <a:rPr lang="en-US" sz="3000" b="1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00:60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62648" y="889000"/>
            <a:ext cx="5295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Our Collective Mind Map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897584" y="1600200"/>
            <a:ext cx="6515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Observe the patterns in our class's words. What do you notice?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54497" y="2743200"/>
            <a:ext cx="1651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SWORD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718098" y="2794000"/>
            <a:ext cx="1066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B01F23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HONOR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3866753" y="2768600"/>
            <a:ext cx="1574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LOYALTY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17662" y="3759200"/>
            <a:ext cx="138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B01F23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DISCIPLINE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2291259" y="3759200"/>
            <a:ext cx="1282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B01F23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BUSHIDO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651746" y="3784600"/>
            <a:ext cx="86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B01F23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ARMOR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611291" y="3759200"/>
            <a:ext cx="1028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B01F23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KATANA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2571948" y="4673600"/>
            <a:ext cx="1320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B01F23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RESPECT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089650" y="2585740"/>
            <a:ext cx="12700" cy="2603500"/>
          </a:xfrm>
          <a:custGeom>
            <a:avLst/>
            <a:gdLst/>
            <a:ahLst/>
            <a:cxnLst/>
            <a:rect l="l" t="t" r="r" b="b"/>
            <a:pathLst>
              <a:path w="12700" h="2603500">
                <a:moveTo>
                  <a:pt x="0" y="0"/>
                </a:moveTo>
                <a:lnTo>
                  <a:pt x="12700" y="0"/>
                </a:lnTo>
                <a:lnTo>
                  <a:pt x="12700" y="2603500"/>
                </a:lnTo>
                <a:lnTo>
                  <a:pt x="0" y="26035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>
              <a:alpha val="50196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657082" y="2971800"/>
            <a:ext cx="1295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COOL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960916" y="2997200"/>
            <a:ext cx="1308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POWER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315648" y="3022600"/>
            <a:ext cx="124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A6F76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FRIENDS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10633770" y="3022600"/>
            <a:ext cx="86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A6F76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MAGIC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7096423" y="4445000"/>
            <a:ext cx="99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A6F76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SPEED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8160742" y="4470400"/>
            <a:ext cx="749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A6F7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ANIME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9007475" y="4445000"/>
            <a:ext cx="774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A6F76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HERO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9871174" y="4445000"/>
            <a:ext cx="1193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A6F76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ENERGY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3768725" y="5715000"/>
            <a:ext cx="4749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6A72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Word size reflects how often it was mentioned by the class.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31096" y="711200"/>
            <a:ext cx="5359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Interactive Venn Diagram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823865" y="1422400"/>
            <a:ext cx="6654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Sort the concepts! Drag each word to where you think it belongs.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4470400" y="2082800"/>
            <a:ext cx="3149600" cy="3149600"/>
          </a:xfrm>
          <a:custGeom>
            <a:avLst/>
            <a:gdLst/>
            <a:ahLst/>
            <a:cxnLst/>
            <a:rect l="l" t="t" r="r" b="b"/>
            <a:pathLst>
              <a:path w="3149600" h="3149600">
                <a:moveTo>
                  <a:pt x="1574800" y="0"/>
                </a:moveTo>
                <a:lnTo>
                  <a:pt x="1574800" y="0"/>
                </a:lnTo>
                <a:cubicBezTo>
                  <a:pt x="2443956" y="0"/>
                  <a:pt x="3149600" y="705644"/>
                  <a:pt x="3149600" y="1574800"/>
                </a:cubicBezTo>
                <a:lnTo>
                  <a:pt x="3149600" y="1574800"/>
                </a:lnTo>
                <a:cubicBezTo>
                  <a:pt x="3149600" y="2443956"/>
                  <a:pt x="2443956" y="3149600"/>
                  <a:pt x="1574800" y="3149600"/>
                </a:cubicBezTo>
                <a:lnTo>
                  <a:pt x="1574800" y="3149600"/>
                </a:lnTo>
                <a:cubicBezTo>
                  <a:pt x="705644" y="3149600"/>
                  <a:pt x="0" y="2443956"/>
                  <a:pt x="0" y="1574800"/>
                </a:cubicBezTo>
                <a:lnTo>
                  <a:pt x="0" y="1574800"/>
                </a:lnTo>
                <a:cubicBezTo>
                  <a:pt x="0" y="705644"/>
                  <a:pt x="705644" y="0"/>
                  <a:pt x="1574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B01F23">
                <a:alpha val="50196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111552" y="3530600"/>
            <a:ext cx="1968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Traditional Only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286000" y="2082800"/>
            <a:ext cx="3149600" cy="3149600"/>
          </a:xfrm>
          <a:custGeom>
            <a:avLst/>
            <a:gdLst/>
            <a:ahLst/>
            <a:cxnLst/>
            <a:rect l="l" t="t" r="r" b="b"/>
            <a:pathLst>
              <a:path w="3149600" h="3149600">
                <a:moveTo>
                  <a:pt x="1574800" y="0"/>
                </a:moveTo>
                <a:lnTo>
                  <a:pt x="1574800" y="0"/>
                </a:lnTo>
                <a:cubicBezTo>
                  <a:pt x="2443956" y="0"/>
                  <a:pt x="3149600" y="705644"/>
                  <a:pt x="3149600" y="1574800"/>
                </a:cubicBezTo>
                <a:lnTo>
                  <a:pt x="3149600" y="1574800"/>
                </a:lnTo>
                <a:cubicBezTo>
                  <a:pt x="3149600" y="2443956"/>
                  <a:pt x="2443956" y="3149600"/>
                  <a:pt x="1574800" y="3149600"/>
                </a:cubicBezTo>
                <a:lnTo>
                  <a:pt x="1574800" y="3149600"/>
                </a:lnTo>
                <a:cubicBezTo>
                  <a:pt x="705644" y="3149600"/>
                  <a:pt x="0" y="2443956"/>
                  <a:pt x="0" y="1574800"/>
                </a:cubicBezTo>
                <a:lnTo>
                  <a:pt x="0" y="1574800"/>
                </a:lnTo>
                <a:cubicBezTo>
                  <a:pt x="0" y="705644"/>
                  <a:pt x="705644" y="0"/>
                  <a:pt x="1574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2A6F76">
                <a:alpha val="50196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110706" y="3530600"/>
            <a:ext cx="1600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Modern Only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270000" y="2082800"/>
            <a:ext cx="3251200" cy="3251200"/>
          </a:xfrm>
          <a:custGeom>
            <a:avLst/>
            <a:gdLst/>
            <a:ahLst/>
            <a:cxnLst/>
            <a:rect l="l" t="t" r="r" b="b"/>
            <a:pathLst>
              <a:path w="3251200" h="3251200">
                <a:moveTo>
                  <a:pt x="1625600" y="0"/>
                </a:moveTo>
                <a:lnTo>
                  <a:pt x="1625600" y="0"/>
                </a:lnTo>
                <a:cubicBezTo>
                  <a:pt x="2522793" y="0"/>
                  <a:pt x="3251200" y="728407"/>
                  <a:pt x="3251200" y="1625600"/>
                </a:cubicBezTo>
                <a:lnTo>
                  <a:pt x="3251200" y="1625600"/>
                </a:lnTo>
                <a:cubicBezTo>
                  <a:pt x="3251200" y="2522793"/>
                  <a:pt x="2522793" y="3251200"/>
                  <a:pt x="1625600" y="3251200"/>
                </a:cubicBezTo>
                <a:lnTo>
                  <a:pt x="1625600" y="3251200"/>
                </a:lnTo>
                <a:cubicBezTo>
                  <a:pt x="728407" y="3251200"/>
                  <a:pt x="0" y="2522793"/>
                  <a:pt x="0" y="1625600"/>
                </a:cubicBezTo>
                <a:lnTo>
                  <a:pt x="0" y="1625600"/>
                </a:lnTo>
                <a:cubicBezTo>
                  <a:pt x="0" y="728407"/>
                  <a:pt x="728407" y="0"/>
                  <a:pt x="16256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2465090" y="3530600"/>
            <a:ext cx="86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BOTH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2838549" y="5537200"/>
            <a:ext cx="1257300" cy="609600"/>
          </a:xfrm>
          <a:custGeom>
            <a:avLst/>
            <a:gdLst/>
            <a:ahLst/>
            <a:cxnLst/>
            <a:rect l="l" t="t" r="r" b="b"/>
            <a:pathLst>
              <a:path w="1257300" h="609600">
                <a:moveTo>
                  <a:pt x="101602" y="0"/>
                </a:moveTo>
                <a:lnTo>
                  <a:pt x="1155698" y="0"/>
                </a:lnTo>
                <a:cubicBezTo>
                  <a:pt x="1211811" y="0"/>
                  <a:pt x="1257300" y="45489"/>
                  <a:pt x="1257300" y="101602"/>
                </a:cubicBezTo>
                <a:lnTo>
                  <a:pt x="1257300" y="507998"/>
                </a:lnTo>
                <a:cubicBezTo>
                  <a:pt x="1257300" y="564111"/>
                  <a:pt x="1211811" y="609600"/>
                  <a:pt x="11556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5E7EB">
              <a:alpha val="50196"/>
            </a:srgbClr>
          </a:solidFill>
          <a:ln/>
          <a:effectLst>
            <a:outerShdw sx="100000" sy="100000" kx="0" ky="0" algn="bl" rotWithShape="0" blurRad="76200" dist="50800" dir="5400000">
              <a:srgbClr val="000000">
                <a:alpha val="10196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2838549" y="5537200"/>
            <a:ext cx="1358900" cy="609600"/>
          </a:xfrm>
          <a:prstGeom prst="rect">
            <a:avLst/>
          </a:prstGeom>
          <a:noFill/>
          <a:ln/>
        </p:spPr>
        <p:txBody>
          <a:bodyPr wrap="square" lIns="152400" tIns="152400" rIns="152400" bIns="15240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Sword / 刀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4295080" y="5537200"/>
            <a:ext cx="1435100" cy="609600"/>
          </a:xfrm>
          <a:custGeom>
            <a:avLst/>
            <a:gdLst/>
            <a:ahLst/>
            <a:cxnLst/>
            <a:rect l="l" t="t" r="r" b="b"/>
            <a:pathLst>
              <a:path w="1435100" h="609600">
                <a:moveTo>
                  <a:pt x="101602" y="0"/>
                </a:moveTo>
                <a:lnTo>
                  <a:pt x="1333498" y="0"/>
                </a:lnTo>
                <a:cubicBezTo>
                  <a:pt x="1389611" y="0"/>
                  <a:pt x="1435100" y="45489"/>
                  <a:pt x="1435100" y="101602"/>
                </a:cubicBezTo>
                <a:lnTo>
                  <a:pt x="1435100" y="507998"/>
                </a:lnTo>
                <a:cubicBezTo>
                  <a:pt x="1435100" y="564111"/>
                  <a:pt x="1389611" y="609600"/>
                  <a:pt x="13334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5E7EB">
              <a:alpha val="50196"/>
            </a:srgbClr>
          </a:solidFill>
          <a:ln/>
          <a:effectLst>
            <a:outerShdw sx="100000" sy="100000" kx="0" ky="0" algn="bl" rotWithShape="0" blurRad="76200" dist="50800" dir="5400000">
              <a:srgbClr val="000000">
                <a:alpha val="10196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4295080" y="5537200"/>
            <a:ext cx="1536700" cy="609600"/>
          </a:xfrm>
          <a:prstGeom prst="rect">
            <a:avLst/>
          </a:prstGeom>
          <a:noFill/>
          <a:ln/>
        </p:spPr>
        <p:txBody>
          <a:bodyPr wrap="square" lIns="152400" tIns="152400" rIns="152400" bIns="15240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Honor / 名誉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5932289" y="5537200"/>
            <a:ext cx="1663700" cy="609600"/>
          </a:xfrm>
          <a:custGeom>
            <a:avLst/>
            <a:gdLst/>
            <a:ahLst/>
            <a:cxnLst/>
            <a:rect l="l" t="t" r="r" b="b"/>
            <a:pathLst>
              <a:path w="1663700" h="609600">
                <a:moveTo>
                  <a:pt x="101602" y="0"/>
                </a:moveTo>
                <a:lnTo>
                  <a:pt x="1562098" y="0"/>
                </a:lnTo>
                <a:cubicBezTo>
                  <a:pt x="1618211" y="0"/>
                  <a:pt x="1663700" y="45489"/>
                  <a:pt x="1663700" y="101602"/>
                </a:cubicBezTo>
                <a:lnTo>
                  <a:pt x="1663700" y="507998"/>
                </a:lnTo>
                <a:cubicBezTo>
                  <a:pt x="1663700" y="564111"/>
                  <a:pt x="1618211" y="609600"/>
                  <a:pt x="15620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5E7EB">
              <a:alpha val="50196"/>
            </a:srgbClr>
          </a:solidFill>
          <a:ln/>
          <a:effectLst>
            <a:outerShdw sx="100000" sy="100000" kx="0" ky="0" algn="bl" rotWithShape="0" blurRad="76200" dist="50800" dir="5400000">
              <a:srgbClr val="000000">
                <a:alpha val="10196"/>
              </a:srgbClr>
            </a:outerShdw>
          </a:effectLst>
        </p:spPr>
      </p:sp>
      <p:sp>
        <p:nvSpPr>
          <p:cNvPr id="16" name="Text 13"/>
          <p:cNvSpPr/>
          <p:nvPr/>
        </p:nvSpPr>
        <p:spPr>
          <a:xfrm>
            <a:off x="5932289" y="5537200"/>
            <a:ext cx="1765300" cy="609600"/>
          </a:xfrm>
          <a:prstGeom prst="rect">
            <a:avLst/>
          </a:prstGeom>
          <a:noFill/>
          <a:ln/>
        </p:spPr>
        <p:txBody>
          <a:bodyPr wrap="square" lIns="152400" tIns="152400" rIns="152400" bIns="15240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Anime / アニメ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795220" y="5537200"/>
            <a:ext cx="1562100" cy="609600"/>
          </a:xfrm>
          <a:custGeom>
            <a:avLst/>
            <a:gdLst/>
            <a:ahLst/>
            <a:cxnLst/>
            <a:rect l="l" t="t" r="r" b="b"/>
            <a:pathLst>
              <a:path w="1562100" h="609600">
                <a:moveTo>
                  <a:pt x="101602" y="0"/>
                </a:moveTo>
                <a:lnTo>
                  <a:pt x="1460498" y="0"/>
                </a:lnTo>
                <a:cubicBezTo>
                  <a:pt x="1516611" y="0"/>
                  <a:pt x="1562100" y="45489"/>
                  <a:pt x="1562100" y="101602"/>
                </a:cubicBezTo>
                <a:lnTo>
                  <a:pt x="1562100" y="507998"/>
                </a:lnTo>
                <a:cubicBezTo>
                  <a:pt x="1562100" y="564111"/>
                  <a:pt x="1516611" y="609600"/>
                  <a:pt x="14604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5E7EB">
              <a:alpha val="50196"/>
            </a:srgbClr>
          </a:solidFill>
          <a:ln/>
          <a:effectLst>
            <a:outerShdw sx="100000" sy="100000" kx="0" ky="0" algn="bl" rotWithShape="0" blurRad="76200" dist="50800" dir="5400000">
              <a:srgbClr val="000000">
                <a:alpha val="10196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7795220" y="5537200"/>
            <a:ext cx="1663700" cy="609600"/>
          </a:xfrm>
          <a:prstGeom prst="rect">
            <a:avLst/>
          </a:prstGeom>
          <a:noFill/>
          <a:ln/>
        </p:spPr>
        <p:txBody>
          <a:bodyPr wrap="square" lIns="152400" tIns="152400" rIns="152400" bIns="15240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Friends / 友達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2540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Let's Check Our Sorting!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066800"/>
            <a:ext cx="3695700" cy="0"/>
          </a:xfrm>
          <a:prstGeom prst="line">
            <a:avLst/>
          </a:prstGeom>
          <a:noFill/>
          <a:ln w="50800">
            <a:solidFill>
              <a:srgbClr val="B01F23"/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/>
        </p:nvSpPr>
        <p:spPr>
          <a:xfrm>
            <a:off x="918369" y="132080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Traditional Only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5627" y="193675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66278" y="66278"/>
                </a:moveTo>
                <a:cubicBezTo>
                  <a:pt x="70009" y="62547"/>
                  <a:pt x="76041" y="62547"/>
                  <a:pt x="79732" y="66278"/>
                </a:cubicBezTo>
                <a:lnTo>
                  <a:pt x="101560" y="88106"/>
                </a:lnTo>
                <a:lnTo>
                  <a:pt x="123388" y="66278"/>
                </a:lnTo>
                <a:cubicBezTo>
                  <a:pt x="127119" y="62547"/>
                  <a:pt x="133152" y="62547"/>
                  <a:pt x="136842" y="66278"/>
                </a:cubicBezTo>
                <a:cubicBezTo>
                  <a:pt x="140533" y="70009"/>
                  <a:pt x="140573" y="76041"/>
                  <a:pt x="136842" y="79732"/>
                </a:cubicBezTo>
                <a:lnTo>
                  <a:pt x="115014" y="101560"/>
                </a:lnTo>
                <a:lnTo>
                  <a:pt x="136842" y="123388"/>
                </a:lnTo>
                <a:cubicBezTo>
                  <a:pt x="140573" y="127119"/>
                  <a:pt x="140573" y="133152"/>
                  <a:pt x="136842" y="136842"/>
                </a:cubicBezTo>
                <a:cubicBezTo>
                  <a:pt x="133112" y="140533"/>
                  <a:pt x="127079" y="140573"/>
                  <a:pt x="123388" y="136842"/>
                </a:cubicBezTo>
                <a:lnTo>
                  <a:pt x="101560" y="115014"/>
                </a:lnTo>
                <a:lnTo>
                  <a:pt x="79732" y="136842"/>
                </a:lnTo>
                <a:cubicBezTo>
                  <a:pt x="76002" y="140573"/>
                  <a:pt x="69969" y="140573"/>
                  <a:pt x="66278" y="136842"/>
                </a:cubicBezTo>
                <a:cubicBezTo>
                  <a:pt x="62587" y="133112"/>
                  <a:pt x="62547" y="127079"/>
                  <a:pt x="66278" y="123388"/>
                </a:cubicBezTo>
                <a:lnTo>
                  <a:pt x="88106" y="101560"/>
                </a:lnTo>
                <a:lnTo>
                  <a:pt x="66278" y="79732"/>
                </a:lnTo>
                <a:cubicBezTo>
                  <a:pt x="62547" y="76002"/>
                  <a:pt x="62547" y="69969"/>
                  <a:pt x="66278" y="66278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7" name="Text 4"/>
          <p:cNvSpPr/>
          <p:nvPr/>
        </p:nvSpPr>
        <p:spPr>
          <a:xfrm>
            <a:off x="1215827" y="1879600"/>
            <a:ext cx="2222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Seppuku (ritual suicide)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885627" y="234315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66278" y="66278"/>
                </a:moveTo>
                <a:cubicBezTo>
                  <a:pt x="70009" y="62547"/>
                  <a:pt x="76041" y="62547"/>
                  <a:pt x="79732" y="66278"/>
                </a:cubicBezTo>
                <a:lnTo>
                  <a:pt x="101560" y="88106"/>
                </a:lnTo>
                <a:lnTo>
                  <a:pt x="123388" y="66278"/>
                </a:lnTo>
                <a:cubicBezTo>
                  <a:pt x="127119" y="62547"/>
                  <a:pt x="133152" y="62547"/>
                  <a:pt x="136842" y="66278"/>
                </a:cubicBezTo>
                <a:cubicBezTo>
                  <a:pt x="140533" y="70009"/>
                  <a:pt x="140573" y="76041"/>
                  <a:pt x="136842" y="79732"/>
                </a:cubicBezTo>
                <a:lnTo>
                  <a:pt x="115014" y="101560"/>
                </a:lnTo>
                <a:lnTo>
                  <a:pt x="136842" y="123388"/>
                </a:lnTo>
                <a:cubicBezTo>
                  <a:pt x="140573" y="127119"/>
                  <a:pt x="140573" y="133152"/>
                  <a:pt x="136842" y="136842"/>
                </a:cubicBezTo>
                <a:cubicBezTo>
                  <a:pt x="133112" y="140533"/>
                  <a:pt x="127079" y="140573"/>
                  <a:pt x="123388" y="136842"/>
                </a:cubicBezTo>
                <a:lnTo>
                  <a:pt x="101560" y="115014"/>
                </a:lnTo>
                <a:lnTo>
                  <a:pt x="79732" y="136842"/>
                </a:lnTo>
                <a:cubicBezTo>
                  <a:pt x="76002" y="140573"/>
                  <a:pt x="69969" y="140573"/>
                  <a:pt x="66278" y="136842"/>
                </a:cubicBezTo>
                <a:cubicBezTo>
                  <a:pt x="62587" y="133112"/>
                  <a:pt x="62547" y="127079"/>
                  <a:pt x="66278" y="123388"/>
                </a:cubicBezTo>
                <a:lnTo>
                  <a:pt x="88106" y="101560"/>
                </a:lnTo>
                <a:lnTo>
                  <a:pt x="66278" y="79732"/>
                </a:lnTo>
                <a:cubicBezTo>
                  <a:pt x="62547" y="76002"/>
                  <a:pt x="62547" y="69969"/>
                  <a:pt x="66278" y="66278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9" name="Text 6"/>
          <p:cNvSpPr/>
          <p:nvPr/>
        </p:nvSpPr>
        <p:spPr>
          <a:xfrm>
            <a:off x="1215827" y="2286000"/>
            <a:ext cx="2222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Rigid social hierarchy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85627" y="274955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66278" y="66278"/>
                </a:moveTo>
                <a:cubicBezTo>
                  <a:pt x="70009" y="62547"/>
                  <a:pt x="76041" y="62547"/>
                  <a:pt x="79732" y="66278"/>
                </a:cubicBezTo>
                <a:lnTo>
                  <a:pt x="101560" y="88106"/>
                </a:lnTo>
                <a:lnTo>
                  <a:pt x="123388" y="66278"/>
                </a:lnTo>
                <a:cubicBezTo>
                  <a:pt x="127119" y="62547"/>
                  <a:pt x="133152" y="62547"/>
                  <a:pt x="136842" y="66278"/>
                </a:cubicBezTo>
                <a:cubicBezTo>
                  <a:pt x="140533" y="70009"/>
                  <a:pt x="140573" y="76041"/>
                  <a:pt x="136842" y="79732"/>
                </a:cubicBezTo>
                <a:lnTo>
                  <a:pt x="115014" y="101560"/>
                </a:lnTo>
                <a:lnTo>
                  <a:pt x="136842" y="123388"/>
                </a:lnTo>
                <a:cubicBezTo>
                  <a:pt x="140573" y="127119"/>
                  <a:pt x="140573" y="133152"/>
                  <a:pt x="136842" y="136842"/>
                </a:cubicBezTo>
                <a:cubicBezTo>
                  <a:pt x="133112" y="140533"/>
                  <a:pt x="127079" y="140573"/>
                  <a:pt x="123388" y="136842"/>
                </a:cubicBezTo>
                <a:lnTo>
                  <a:pt x="101560" y="115014"/>
                </a:lnTo>
                <a:lnTo>
                  <a:pt x="79732" y="136842"/>
                </a:lnTo>
                <a:cubicBezTo>
                  <a:pt x="76002" y="140573"/>
                  <a:pt x="69969" y="140573"/>
                  <a:pt x="66278" y="136842"/>
                </a:cubicBezTo>
                <a:cubicBezTo>
                  <a:pt x="62587" y="133112"/>
                  <a:pt x="62547" y="127079"/>
                  <a:pt x="66278" y="123388"/>
                </a:cubicBezTo>
                <a:lnTo>
                  <a:pt x="88106" y="101560"/>
                </a:lnTo>
                <a:lnTo>
                  <a:pt x="66278" y="79732"/>
                </a:lnTo>
                <a:cubicBezTo>
                  <a:pt x="62547" y="76002"/>
                  <a:pt x="62547" y="69969"/>
                  <a:pt x="66278" y="66278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11" name="Text 8"/>
          <p:cNvSpPr/>
          <p:nvPr/>
        </p:nvSpPr>
        <p:spPr>
          <a:xfrm>
            <a:off x="1215827" y="2692400"/>
            <a:ext cx="2222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Samurai class system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4250234" y="1066800"/>
            <a:ext cx="3695700" cy="0"/>
          </a:xfrm>
          <a:prstGeom prst="line">
            <a:avLst/>
          </a:prstGeom>
          <a:noFill/>
          <a:ln w="50800">
            <a:solidFill>
              <a:srgbClr val="C78B3E"/>
            </a:solidFill>
            <a:prstDash val="solid"/>
            <a:headEnd type="none"/>
            <a:tailEnd type="none"/>
          </a:ln>
        </p:spPr>
      </p:sp>
      <p:sp>
        <p:nvSpPr>
          <p:cNvPr id="13" name="Text 10"/>
          <p:cNvSpPr/>
          <p:nvPr/>
        </p:nvSpPr>
        <p:spPr>
          <a:xfrm>
            <a:off x="5101034" y="1320800"/>
            <a:ext cx="1993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Both (Shared)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288558" y="193675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5" name="Text 12"/>
          <p:cNvSpPr/>
          <p:nvPr/>
        </p:nvSpPr>
        <p:spPr>
          <a:xfrm>
            <a:off x="5618758" y="1879600"/>
            <a:ext cx="1409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Sword / 刀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5288558" y="234315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7" name="Text 14"/>
          <p:cNvSpPr/>
          <p:nvPr/>
        </p:nvSpPr>
        <p:spPr>
          <a:xfrm>
            <a:off x="5618758" y="2286000"/>
            <a:ext cx="1409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Honor / 名誉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5288558" y="274955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9" name="Text 16"/>
          <p:cNvSpPr/>
          <p:nvPr/>
        </p:nvSpPr>
        <p:spPr>
          <a:xfrm>
            <a:off x="5618758" y="2692400"/>
            <a:ext cx="1409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Loyalty / 忠誠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5288558" y="315595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21" name="Text 18"/>
          <p:cNvSpPr/>
          <p:nvPr/>
        </p:nvSpPr>
        <p:spPr>
          <a:xfrm>
            <a:off x="5618758" y="3098800"/>
            <a:ext cx="1409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Training / 修行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8246467" y="1066800"/>
            <a:ext cx="3695700" cy="0"/>
          </a:xfrm>
          <a:prstGeom prst="line">
            <a:avLst/>
          </a:prstGeom>
          <a:noFill/>
          <a:ln w="50800">
            <a:solidFill>
              <a:srgbClr val="2A6F76"/>
            </a:solidFill>
            <a:prstDash val="solid"/>
            <a:headEnd type="none"/>
            <a:tailEnd type="none"/>
          </a:ln>
        </p:spPr>
      </p:sp>
      <p:sp>
        <p:nvSpPr>
          <p:cNvPr id="23" name="Text 20"/>
          <p:cNvSpPr/>
          <p:nvPr/>
        </p:nvSpPr>
        <p:spPr>
          <a:xfrm>
            <a:off x="9131201" y="1320800"/>
            <a:ext cx="1917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Modern Only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9012436" y="193675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25" name="Text 22"/>
          <p:cNvSpPr/>
          <p:nvPr/>
        </p:nvSpPr>
        <p:spPr>
          <a:xfrm>
            <a:off x="9355336" y="1879600"/>
            <a:ext cx="193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Anime / アニメ style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9012436" y="234315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27" name="Text 24"/>
          <p:cNvSpPr/>
          <p:nvPr/>
        </p:nvSpPr>
        <p:spPr>
          <a:xfrm>
            <a:off x="9355336" y="2286000"/>
            <a:ext cx="193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Special powers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9012436" y="274955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29" name="Text 26"/>
          <p:cNvSpPr/>
          <p:nvPr/>
        </p:nvSpPr>
        <p:spPr>
          <a:xfrm>
            <a:off x="9355336" y="2692400"/>
            <a:ext cx="193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School settings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9012436" y="315595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31" name="Text 28"/>
          <p:cNvSpPr/>
          <p:nvPr/>
        </p:nvSpPr>
        <p:spPr>
          <a:xfrm>
            <a:off x="9355336" y="3098800"/>
            <a:ext cx="193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Friendship themes</a:t>
            </a:r>
            <a:endParaRPr lang="en-US" sz="1600" dirty="0"/>
          </a:p>
        </p:txBody>
      </p:sp>
      <p:sp>
        <p:nvSpPr>
          <p:cNvPr id="32" name="Shape 29"/>
          <p:cNvSpPr/>
          <p:nvPr/>
        </p:nvSpPr>
        <p:spPr>
          <a:xfrm>
            <a:off x="254000" y="5486400"/>
            <a:ext cx="11684000" cy="1117600"/>
          </a:xfrm>
          <a:custGeom>
            <a:avLst/>
            <a:gdLst/>
            <a:ahLst/>
            <a:cxnLst/>
            <a:rect l="l" t="t" r="r" b="b"/>
            <a:pathLst>
              <a:path w="11684000" h="1117600">
                <a:moveTo>
                  <a:pt x="101601" y="0"/>
                </a:moveTo>
                <a:lnTo>
                  <a:pt x="11582399" y="0"/>
                </a:lnTo>
                <a:cubicBezTo>
                  <a:pt x="11638512" y="0"/>
                  <a:pt x="11684000" y="45488"/>
                  <a:pt x="11684000" y="101601"/>
                </a:cubicBezTo>
                <a:lnTo>
                  <a:pt x="11684000" y="1015999"/>
                </a:lnTo>
                <a:cubicBezTo>
                  <a:pt x="11684000" y="1072112"/>
                  <a:pt x="11638512" y="1117600"/>
                  <a:pt x="11582399" y="1117600"/>
                </a:cubicBezTo>
                <a:lnTo>
                  <a:pt x="101601" y="1117600"/>
                </a:lnTo>
                <a:cubicBezTo>
                  <a:pt x="45488" y="1117600"/>
                  <a:pt x="0" y="1072112"/>
                  <a:pt x="0" y="10159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</p:sp>
      <p:sp>
        <p:nvSpPr>
          <p:cNvPr id="33" name="Text 30"/>
          <p:cNvSpPr/>
          <p:nvPr/>
        </p:nvSpPr>
        <p:spPr>
          <a:xfrm>
            <a:off x="400050" y="5689600"/>
            <a:ext cx="11391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Reflection: Why do some elements persist while others change? What does this tell us about core values versus historical context?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80755" y="889000"/>
            <a:ext cx="4457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What Do You Think?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4119562" y="1600200"/>
            <a:ext cx="4076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Modern anime/game samurai are...</a:t>
            </a:r>
            <a:endParaRPr lang="en-US" sz="1600" dirty="0"/>
          </a:p>
        </p:txBody>
      </p:sp>
      <p:pic>
        <p:nvPicPr>
          <p:cNvPr id="5" name="Image 1" descr="https://kimi-web-img.moonshot.cn/img/www.gfxcamp.com/aa2cb5030032039bee7763958014e3203e3f918f.jpg">    </p:cNvPr>
          <p:cNvPicPr>
            <a:picLocks noChangeAspect="1"/>
          </p:cNvPicPr>
          <p:nvPr/>
        </p:nvPicPr>
        <p:blipFill>
          <a:blip r:embed="rId2"/>
          <a:srcRect l="24576" r="24576" t="0" b="0"/>
          <a:stretch/>
        </p:blipFill>
        <p:spPr>
          <a:xfrm>
            <a:off x="1388467" y="2565400"/>
            <a:ext cx="1524000" cy="1524000"/>
          </a:xfrm>
          <a:prstGeom prst="roundRect">
            <a:avLst>
              <a:gd name="adj" fmla="val 50000"/>
            </a:avLst>
          </a:prstGeom>
        </p:spPr>
      </p:pic>
      <p:sp>
        <p:nvSpPr>
          <p:cNvPr id="6" name="Text 2"/>
          <p:cNvSpPr/>
          <p:nvPr/>
        </p:nvSpPr>
        <p:spPr>
          <a:xfrm>
            <a:off x="762496" y="4394200"/>
            <a:ext cx="2882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📜 Accurate Preservation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62112" y="4851400"/>
            <a:ext cx="2679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Keeping traditions alive faithfully.</a:t>
            </a:r>
            <a:endParaRPr lang="en-US" sz="1600" dirty="0"/>
          </a:p>
        </p:txBody>
      </p:sp>
      <p:pic>
        <p:nvPicPr>
          <p:cNvPr id="8" name="Image 2" descr="https://kimi-web-img.moonshot.cn/img/marketplace.canva.cn/02abcb893b7ab7b3f2efb532c50380f6cd2fa8f8.png">    </p:cNvPr>
          <p:cNvPicPr>
            <a:picLocks noChangeAspect="1"/>
          </p:cNvPicPr>
          <p:nvPr/>
        </p:nvPicPr>
        <p:blipFill>
          <a:blip r:embed="rId3"/>
          <a:srcRect l="10364" r="10364" t="0" b="0"/>
          <a:stretch/>
        </p:blipFill>
        <p:spPr>
          <a:xfrm>
            <a:off x="5283101" y="2565400"/>
            <a:ext cx="1524000" cy="1524000"/>
          </a:xfrm>
          <a:prstGeom prst="roundRect">
            <a:avLst>
              <a:gd name="adj" fmla="val 50000"/>
            </a:avLst>
          </a:prstGeom>
        </p:spPr>
      </p:pic>
      <p:sp>
        <p:nvSpPr>
          <p:cNvPr id="9" name="Text 4"/>
          <p:cNvSpPr/>
          <p:nvPr/>
        </p:nvSpPr>
        <p:spPr>
          <a:xfrm>
            <a:off x="4685010" y="4394200"/>
            <a:ext cx="2819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🎨 Creative Reimagining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4484886" y="4851400"/>
            <a:ext cx="3225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Respectful but modernized adaptations.</a:t>
            </a:r>
            <a:endParaRPr lang="en-US" sz="1600" dirty="0"/>
          </a:p>
        </p:txBody>
      </p:sp>
      <p:pic>
        <p:nvPicPr>
          <p:cNvPr id="11" name="Image 3" descr="https://kimi-web-img.moonshot.cn/img/thumbs.dreamstime.com/932d2c4f3f4494b5b7372e93a0b690495aaea939.jpg">    </p:cNvPr>
          <p:cNvPicPr>
            <a:picLocks noChangeAspect="1"/>
          </p:cNvPicPr>
          <p:nvPr/>
        </p:nvPicPr>
        <p:blipFill>
          <a:blip r:embed="rId4"/>
          <a:srcRect l="13844" r="13844" t="0" b="0"/>
          <a:stretch/>
        </p:blipFill>
        <p:spPr>
          <a:xfrm>
            <a:off x="9177734" y="2565400"/>
            <a:ext cx="1524000" cy="1524000"/>
          </a:xfrm>
          <a:prstGeom prst="roundRect">
            <a:avLst>
              <a:gd name="adj" fmla="val 50000"/>
            </a:avLst>
          </a:prstGeom>
        </p:spPr>
      </p:pic>
      <p:sp>
        <p:nvSpPr>
          <p:cNvPr id="12" name="Text 6"/>
          <p:cNvSpPr/>
          <p:nvPr/>
        </p:nvSpPr>
        <p:spPr>
          <a:xfrm>
            <a:off x="8275737" y="4394200"/>
            <a:ext cx="3429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❌ Cultural Misunderstanding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8730655" y="4851400"/>
            <a:ext cx="2514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Incorrect stereotypes or errors.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4006056" y="5613400"/>
            <a:ext cx="429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Click to vote and see real-time results!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Samurai Word Association Time Machine</dc:title>
  <dc:subject>Samurai Word Association Time Machine</dc:subject>
  <dc:creator>Kimi</dc:creator>
  <cp:lastModifiedBy>Kimi</cp:lastModifiedBy>
  <cp:revision>1</cp:revision>
  <dcterms:created xsi:type="dcterms:W3CDTF">2025-11-30T11:25:32Z</dcterms:created>
  <dcterms:modified xsi:type="dcterms:W3CDTF">2025-11-30T11:25:32Z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{"Label":"Samurai Word Association Time Machine","ContentProducer":"001191110108MACG2KBH8F10000","ProduceID":"d4m2dfpe3tpj179oecsg","ReservedCode1":"","ContentPropagator":"001191110108MACG2KBH8F20000","PropagateID":"d4m2dfpe3tpj179oecsg","ReservedCode2":""}</vt:lpwstr>
  </property>
</Properties>
</file>