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7" r:id="rId4"/>
    <p:sldId id="260" r:id="rId5"/>
    <p:sldId id="261" r:id="rId6"/>
    <p:sldId id="264" r:id="rId7"/>
    <p:sldId id="273" r:id="rId8"/>
    <p:sldId id="267" r:id="rId9"/>
    <p:sldId id="275" r:id="rId10"/>
  </p:sldIdLst>
  <p:sldSz cx="12192000" cy="6858000"/>
  <p:notesSz cx="6858000" cy="12192000"/>
  <p:embeddedFontLst>
    <p:embeddedFont>
      <p:font typeface="MiSans" pitchFamily="2" charset="-122"/>
      <p:regular r:id="rId12"/>
    </p:embeddedFont>
    <p:embeddedFont>
      <p:font typeface="Noto Sans SC" panose="020B0200000000000000" pitchFamily="34" charset="-128"/>
      <p:regular r:id="rId13"/>
    </p:embeddedFont>
  </p:embeddedFontLst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85"/>
    <p:restoredTop sz="94610"/>
  </p:normalViewPr>
  <p:slideViewPr>
    <p:cSldViewPr snapToGrid="0" snapToObjects="1">
      <p:cViewPr>
        <p:scale>
          <a:sx n="106" d="100"/>
          <a:sy n="106" d="100"/>
        </p:scale>
        <p:origin x="1136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35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8CB58-75DE-0F66-AC14-5AF81E51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01188-0DAF-3A5D-63B7-37ADF7BFF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C375D-D52B-BDEF-C3B8-70F8541CC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20184-BA63-75D0-CDBB-5C3253CEC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7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88263-E034-013E-4C58-20513850C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C9021-8077-0502-D0FD-147A74307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5E266-F2DA-D6E4-1DFC-862FCD334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9BD3-F899-3DDA-F471-396C52E5A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8-d2nf60h8bjvh7rlj0000.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8600" y="956310"/>
            <a:ext cx="4858385" cy="41344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 algn="l">
              <a:lnSpc>
                <a:spcPct val="100000"/>
              </a:lnSpc>
              <a:buNone/>
            </a:pPr>
            <a:endParaRPr lang="en-US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MSP</a:t>
            </a:r>
            <a:r>
              <a:rPr lang="zh-CN" alt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altLang="zh-CN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ASSE</a:t>
            </a:r>
            <a:r>
              <a:rPr lang="zh-CN" alt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altLang="zh-CN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A1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CN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Mr. Z Samurai Unit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altLang="zh-CN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28600" y="5737107"/>
            <a:ext cx="214884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Jiacheng Richard Zou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28600" y="6199944"/>
            <a:ext cx="26365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Oct 29</a:t>
            </a:r>
            <a:r>
              <a:rPr lang="en-US" b="1" baseline="30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</a:t>
            </a:r>
            <a:r>
              <a:rPr lang="en-US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2025</a:t>
            </a:r>
            <a:endParaRPr lang="en-US" sz="1600" dirty="0"/>
          </a:p>
        </p:txBody>
      </p:sp>
      <p:pic>
        <p:nvPicPr>
          <p:cNvPr id="7" name="Picture 6" descr="A person in a garment with a sword&#10;&#10;AI-generated content may be incorrect.">
            <a:extLst>
              <a:ext uri="{FF2B5EF4-FFF2-40B4-BE49-F238E27FC236}">
                <a16:creationId xmlns:a16="http://schemas.microsoft.com/office/drawing/2014/main" id="{2FFD5C34-EEDB-F712-CAEA-373248239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131" y="-40369"/>
            <a:ext cx="4592170" cy="689836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4000" y="673100"/>
            <a:ext cx="11684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48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Lesson 1 of the Unit </a:t>
            </a:r>
            <a:r>
              <a:rPr lang="en-US" sz="4800" dirty="0" err="1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武士の世界</a:t>
            </a:r>
            <a:r>
              <a:rPr lang="en-US" sz="48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(The World of Samurai)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1666421"/>
            <a:ext cx="8534400" cy="45184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endParaRPr lang="en-US" sz="2000" dirty="0">
              <a:solidFill>
                <a:srgbClr val="000000"/>
              </a:solidFill>
              <a:latin typeface="Noto Sans SC" pitchFamily="34" charset="0"/>
              <a:ea typeface="Noto Sans SC" pitchFamily="34" charset="-122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This Presentation is about this </a:t>
            </a:r>
            <a:r>
              <a:rPr lang="en-US" sz="200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independent Language Unit</a:t>
            </a: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, based on </a:t>
            </a:r>
            <a:r>
              <a:rPr lang="en-US" sz="200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QTM</a:t>
            </a: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 model, facing into Year 8 Japanese Students. This Unite is going to </a:t>
            </a:r>
            <a:r>
              <a:rPr lang="en-US" sz="200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highly engage </a:t>
            </a: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students who is interested Japanese Culture, trigger their </a:t>
            </a:r>
            <a:r>
              <a:rPr lang="en-US" sz="200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interests</a:t>
            </a: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 in Japanese Learning, and </a:t>
            </a:r>
            <a:r>
              <a:rPr lang="en-US" sz="200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Highly Standard </a:t>
            </a: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(can be simplified in enact, and implanted </a:t>
            </a:r>
            <a:r>
              <a:rPr lang="en-US" sz="2000" b="1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my own pedagogy </a:t>
            </a: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(Full participation system)</a:t>
            </a:r>
          </a:p>
          <a:p>
            <a:pPr marL="0" indent="0" algn="l">
              <a:lnSpc>
                <a:spcPct val="120000"/>
              </a:lnSpc>
              <a:buNone/>
            </a:pPr>
            <a:endParaRPr lang="en-US" sz="2000" dirty="0">
              <a:solidFill>
                <a:srgbClr val="000000"/>
              </a:solidFill>
              <a:latin typeface="Noto Sans SC" pitchFamily="34" charset="0"/>
              <a:ea typeface="Noto Sans SC" pitchFamily="34" charset="-122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Lesson 1: introduce to Samurai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Lesson 2: the ancient values of Samurai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Lesson 3: the daily life of samurai (with only simple extension to the Japanese honorific expression)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</a:rPr>
              <a:t>Lesson 4: to close, connect with modern culture and samurai Legacy</a:t>
            </a:r>
          </a:p>
          <a:p>
            <a:pPr marL="0" indent="0" algn="l">
              <a:lnSpc>
                <a:spcPct val="120000"/>
              </a:lnSpc>
              <a:buNone/>
            </a:pPr>
            <a:endParaRPr lang="en-US" sz="1600" dirty="0"/>
          </a:p>
        </p:txBody>
      </p:sp>
      <p:pic>
        <p:nvPicPr>
          <p:cNvPr id="6" name="Image 1" descr="https://kimi-web-img.moonshot.cn/img/img.freepik.com/348fe58990e684af9a035c9b62b6dd6ae7cead38.jpg"/>
          <p:cNvPicPr>
            <a:picLocks noChangeAspect="1"/>
          </p:cNvPicPr>
          <p:nvPr/>
        </p:nvPicPr>
        <p:blipFill>
          <a:blip r:embed="rId4"/>
          <a:srcRect t="16667" b="16667"/>
          <a:stretch/>
        </p:blipFill>
        <p:spPr>
          <a:xfrm>
            <a:off x="9499600" y="4978400"/>
            <a:ext cx="2438400" cy="1625600"/>
          </a:xfrm>
          <a:prstGeom prst="roundRect">
            <a:avLst>
              <a:gd name="adj" fmla="val 625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2CB6B-20AB-35F0-8D14-D3587789998E}"/>
              </a:ext>
            </a:extLst>
          </p:cNvPr>
          <p:cNvSpPr txBox="1"/>
          <p:nvPr/>
        </p:nvSpPr>
        <p:spPr>
          <a:xfrm>
            <a:off x="9031668" y="1666421"/>
            <a:ext cx="2906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Let boys and girls to love it!</a:t>
            </a:r>
          </a:p>
          <a:p>
            <a:endParaRPr lang="en-CN" dirty="0"/>
          </a:p>
          <a:p>
            <a:r>
              <a:rPr lang="en-US" dirty="0"/>
              <a:t>W</a:t>
            </a:r>
            <a:r>
              <a:rPr lang="en-CN" dirty="0"/>
              <a:t>hen they talk to their peers </a:t>
            </a:r>
          </a:p>
          <a:p>
            <a:endParaRPr lang="en-CN" dirty="0"/>
          </a:p>
          <a:p>
            <a:r>
              <a:rPr lang="en-CN" dirty="0"/>
              <a:t>”I learnt that on class! How does samurai speak!”</a:t>
            </a:r>
          </a:p>
          <a:p>
            <a:endParaRPr lang="en-CN" dirty="0"/>
          </a:p>
          <a:p>
            <a:r>
              <a:rPr lang="en-US" dirty="0"/>
              <a:t>That would be very inner motivated for them to learn.</a:t>
            </a:r>
            <a:endParaRPr lang="en-CN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https://kimi-img.moonshot.cn/pub/slides/slides_tmpl/image/25-08-27-19:58:58-d2nf60h8bjvh7rlj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070" y="2963535"/>
            <a:ext cx="477992" cy="43538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8-27-19:58:59-d2nf60p8bjvh7rlj001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070" y="3581400"/>
            <a:ext cx="477992" cy="43538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8-27-19:58:59-d2nf60p8bjvh7rlj00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070" y="4174367"/>
            <a:ext cx="477992" cy="435380"/>
          </a:xfrm>
          <a:prstGeom prst="rect">
            <a:avLst/>
          </a:prstGeom>
        </p:spPr>
      </p:pic>
      <p:pic>
        <p:nvPicPr>
          <p:cNvPr id="7" name="Image 5" descr="https://kimi-img.moonshot.cn/pub/slides/slides_tmpl/image/25-08-27-19:58:59-d2nf60p8bjvh7rlj003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5070" y="4801164"/>
            <a:ext cx="477992" cy="435380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08-27-19:58:59-d2nf60p8bjvh7rlj004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070" y="5419029"/>
            <a:ext cx="477992" cy="435380"/>
          </a:xfrm>
          <a:prstGeom prst="rect">
            <a:avLst/>
          </a:prstGeom>
        </p:spPr>
      </p:pic>
      <p:sp>
        <p:nvSpPr>
          <p:cNvPr id="9" name="Shape 0"/>
          <p:cNvSpPr/>
          <p:nvPr/>
        </p:nvSpPr>
        <p:spPr>
          <a:xfrm>
            <a:off x="191135" y="304800"/>
            <a:ext cx="466090" cy="624713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1"/>
          <p:cNvSpPr/>
          <p:nvPr/>
        </p:nvSpPr>
        <p:spPr>
          <a:xfrm>
            <a:off x="191135" y="304800"/>
            <a:ext cx="466090" cy="62471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Text 2"/>
          <p:cNvSpPr/>
          <p:nvPr/>
        </p:nvSpPr>
        <p:spPr>
          <a:xfrm>
            <a:off x="7395048" y="2954603"/>
            <a:ext cx="3338024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Strategy 1-2</a:t>
            </a:r>
            <a:endParaRPr lang="en-US" sz="1600" dirty="0"/>
          </a:p>
        </p:txBody>
      </p:sp>
      <p:sp>
        <p:nvSpPr>
          <p:cNvPr id="12" name="Text 3"/>
          <p:cNvSpPr/>
          <p:nvPr/>
        </p:nvSpPr>
        <p:spPr>
          <a:xfrm>
            <a:off x="7406814" y="3581400"/>
            <a:ext cx="3338024" cy="304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Strategies 3-4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7395048" y="4183331"/>
            <a:ext cx="3338024" cy="304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Strategies 5-6</a:t>
            </a:r>
            <a:endParaRPr lang="en-US" sz="1600" dirty="0"/>
          </a:p>
        </p:txBody>
      </p:sp>
      <p:sp>
        <p:nvSpPr>
          <p:cNvPr id="14" name="Text 5"/>
          <p:cNvSpPr/>
          <p:nvPr/>
        </p:nvSpPr>
        <p:spPr>
          <a:xfrm>
            <a:off x="7423061" y="4822920"/>
            <a:ext cx="4333510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Module Integration (M1 M2A M2B)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7411295" y="5494813"/>
            <a:ext cx="3683921" cy="304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Conclusion</a:t>
            </a:r>
            <a:endParaRPr lang="en-US" sz="1600" dirty="0"/>
          </a:p>
        </p:txBody>
      </p:sp>
      <p:pic>
        <p:nvPicPr>
          <p:cNvPr id="20" name="Picture 19" descr="A person in a garment with a sword&#10;&#10;AI-generated content may be incorrect.">
            <a:extLst>
              <a:ext uri="{FF2B5EF4-FFF2-40B4-BE49-F238E27FC236}">
                <a16:creationId xmlns:a16="http://schemas.microsoft.com/office/drawing/2014/main" id="{479FFE18-1893-D1E3-03FF-77C5D9E3D9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831" y="-50270"/>
            <a:ext cx="4592170" cy="689836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54000" y="254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4" name="Shape 1"/>
          <p:cNvSpPr/>
          <p:nvPr/>
        </p:nvSpPr>
        <p:spPr>
          <a:xfrm>
            <a:off x="406400" y="406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1438" y="33338"/>
                </a:moveTo>
                <a:cubicBezTo>
                  <a:pt x="71438" y="14942"/>
                  <a:pt x="86380" y="0"/>
                  <a:pt x="104775" y="0"/>
                </a:cubicBezTo>
                <a:lnTo>
                  <a:pt x="119062" y="0"/>
                </a:lnTo>
                <a:cubicBezTo>
                  <a:pt x="129600" y="0"/>
                  <a:pt x="138113" y="8513"/>
                  <a:pt x="138113" y="19050"/>
                </a:cubicBezTo>
                <a:lnTo>
                  <a:pt x="138113" y="285750"/>
                </a:lnTo>
                <a:cubicBezTo>
                  <a:pt x="138113" y="296287"/>
                  <a:pt x="129600" y="304800"/>
                  <a:pt x="119062" y="304800"/>
                </a:cubicBezTo>
                <a:lnTo>
                  <a:pt x="100013" y="304800"/>
                </a:lnTo>
                <a:cubicBezTo>
                  <a:pt x="82272" y="304800"/>
                  <a:pt x="67330" y="292656"/>
                  <a:pt x="63103" y="276225"/>
                </a:cubicBezTo>
                <a:cubicBezTo>
                  <a:pt x="62686" y="276225"/>
                  <a:pt x="62329" y="276225"/>
                  <a:pt x="61912" y="276225"/>
                </a:cubicBezTo>
                <a:cubicBezTo>
                  <a:pt x="35600" y="276225"/>
                  <a:pt x="14288" y="254913"/>
                  <a:pt x="14288" y="228600"/>
                </a:cubicBezTo>
                <a:cubicBezTo>
                  <a:pt x="14288" y="217884"/>
                  <a:pt x="17859" y="208002"/>
                  <a:pt x="23813" y="200025"/>
                </a:cubicBezTo>
                <a:cubicBezTo>
                  <a:pt x="12263" y="191333"/>
                  <a:pt x="4763" y="177522"/>
                  <a:pt x="4763" y="161925"/>
                </a:cubicBezTo>
                <a:cubicBezTo>
                  <a:pt x="4763" y="143530"/>
                  <a:pt x="15240" y="127516"/>
                  <a:pt x="30480" y="119598"/>
                </a:cubicBezTo>
                <a:cubicBezTo>
                  <a:pt x="26253" y="112455"/>
                  <a:pt x="23813" y="104120"/>
                  <a:pt x="23813" y="95250"/>
                </a:cubicBezTo>
                <a:cubicBezTo>
                  <a:pt x="23813" y="68937"/>
                  <a:pt x="45125" y="47625"/>
                  <a:pt x="71438" y="47625"/>
                </a:cubicBezTo>
                <a:lnTo>
                  <a:pt x="71438" y="33338"/>
                </a:lnTo>
                <a:close/>
                <a:moveTo>
                  <a:pt x="233363" y="33338"/>
                </a:moveTo>
                <a:lnTo>
                  <a:pt x="233363" y="47625"/>
                </a:lnTo>
                <a:cubicBezTo>
                  <a:pt x="259675" y="47625"/>
                  <a:pt x="280987" y="68937"/>
                  <a:pt x="280987" y="95250"/>
                </a:cubicBezTo>
                <a:cubicBezTo>
                  <a:pt x="280987" y="104180"/>
                  <a:pt x="278547" y="112514"/>
                  <a:pt x="274320" y="119598"/>
                </a:cubicBezTo>
                <a:cubicBezTo>
                  <a:pt x="289620" y="127516"/>
                  <a:pt x="300038" y="143470"/>
                  <a:pt x="300038" y="161925"/>
                </a:cubicBezTo>
                <a:cubicBezTo>
                  <a:pt x="300038" y="177522"/>
                  <a:pt x="292537" y="191333"/>
                  <a:pt x="280987" y="200025"/>
                </a:cubicBezTo>
                <a:cubicBezTo>
                  <a:pt x="286941" y="208002"/>
                  <a:pt x="290513" y="217884"/>
                  <a:pt x="290513" y="228600"/>
                </a:cubicBezTo>
                <a:cubicBezTo>
                  <a:pt x="290513" y="254913"/>
                  <a:pt x="269200" y="276225"/>
                  <a:pt x="242888" y="276225"/>
                </a:cubicBezTo>
                <a:cubicBezTo>
                  <a:pt x="242471" y="276225"/>
                  <a:pt x="242114" y="276225"/>
                  <a:pt x="241697" y="276225"/>
                </a:cubicBezTo>
                <a:cubicBezTo>
                  <a:pt x="237470" y="292656"/>
                  <a:pt x="222528" y="304800"/>
                  <a:pt x="204787" y="304800"/>
                </a:cubicBezTo>
                <a:lnTo>
                  <a:pt x="185738" y="304800"/>
                </a:lnTo>
                <a:cubicBezTo>
                  <a:pt x="175200" y="304800"/>
                  <a:pt x="166688" y="296287"/>
                  <a:pt x="166688" y="285750"/>
                </a:cubicBezTo>
                <a:lnTo>
                  <a:pt x="166688" y="19050"/>
                </a:lnTo>
                <a:cubicBezTo>
                  <a:pt x="166688" y="8513"/>
                  <a:pt x="175200" y="0"/>
                  <a:pt x="185738" y="0"/>
                </a:cubicBezTo>
                <a:lnTo>
                  <a:pt x="200025" y="0"/>
                </a:lnTo>
                <a:cubicBezTo>
                  <a:pt x="218420" y="0"/>
                  <a:pt x="233363" y="14942"/>
                  <a:pt x="233363" y="3333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1066799" y="330200"/>
            <a:ext cx="755468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ST1：Learn Vocabulary in Context 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54000" y="1066800"/>
            <a:ext cx="5689600" cy="5537200"/>
          </a:xfrm>
          <a:custGeom>
            <a:avLst/>
            <a:gdLst/>
            <a:ahLst/>
            <a:cxnLst/>
            <a:rect l="l" t="t" r="r" b="b"/>
            <a:pathLst>
              <a:path w="5689600" h="5537200">
                <a:moveTo>
                  <a:pt x="101608" y="0"/>
                </a:moveTo>
                <a:lnTo>
                  <a:pt x="5587992" y="0"/>
                </a:lnTo>
                <a:cubicBezTo>
                  <a:pt x="5644109" y="0"/>
                  <a:pt x="5689600" y="45491"/>
                  <a:pt x="5689600" y="101608"/>
                </a:cubicBezTo>
                <a:lnTo>
                  <a:pt x="5689600" y="5435592"/>
                </a:lnTo>
                <a:cubicBezTo>
                  <a:pt x="5689600" y="5491709"/>
                  <a:pt x="5644109" y="5537200"/>
                  <a:pt x="5587992" y="5537200"/>
                </a:cubicBezTo>
                <a:lnTo>
                  <a:pt x="101608" y="5537200"/>
                </a:lnTo>
                <a:cubicBezTo>
                  <a:pt x="45491" y="5537200"/>
                  <a:pt x="0" y="5491709"/>
                  <a:pt x="0" y="54355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7" name="Text 4"/>
          <p:cNvSpPr/>
          <p:nvPr/>
        </p:nvSpPr>
        <p:spPr>
          <a:xfrm>
            <a:off x="457200" y="12700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QTM: Intellectual</a:t>
            </a:r>
            <a:r>
              <a:rPr lang="zh-CN" alt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altLang="zh-CN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Quality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727200"/>
            <a:ext cx="5283200" cy="1864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Pause Video (Normally twice)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Work with whiteboard &amp; Cards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B01F23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Visual Memorization (especially work for Visual learner)</a:t>
            </a:r>
            <a:endParaRPr lang="en-US" sz="1600" dirty="0">
              <a:solidFill>
                <a:srgbClr val="000000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Trigger for the emotion</a:t>
            </a:r>
          </a:p>
        </p:txBody>
      </p:sp>
      <p:sp>
        <p:nvSpPr>
          <p:cNvPr id="9" name="Shape 6"/>
          <p:cNvSpPr/>
          <p:nvPr/>
        </p:nvSpPr>
        <p:spPr>
          <a:xfrm>
            <a:off x="457200" y="5969000"/>
            <a:ext cx="5283200" cy="457200"/>
          </a:xfrm>
          <a:custGeom>
            <a:avLst/>
            <a:gdLst/>
            <a:ahLst/>
            <a:cxnLst/>
            <a:rect l="l" t="t" r="r" b="b"/>
            <a:pathLst>
              <a:path w="5283200" h="457200">
                <a:moveTo>
                  <a:pt x="50799" y="0"/>
                </a:moveTo>
                <a:lnTo>
                  <a:pt x="5232401" y="0"/>
                </a:lnTo>
                <a:cubicBezTo>
                  <a:pt x="5260456" y="0"/>
                  <a:pt x="5283200" y="22744"/>
                  <a:pt x="5283200" y="50799"/>
                </a:cubicBezTo>
                <a:lnTo>
                  <a:pt x="5283200" y="406401"/>
                </a:lnTo>
                <a:cubicBezTo>
                  <a:pt x="5283200" y="434456"/>
                  <a:pt x="5260456" y="457200"/>
                  <a:pt x="52324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B01F23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/>
          <p:cNvSpPr/>
          <p:nvPr/>
        </p:nvSpPr>
        <p:spPr>
          <a:xfrm>
            <a:off x="457200" y="5943600"/>
            <a:ext cx="57912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Topic 1 Step 2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48400" y="1066800"/>
            <a:ext cx="5689600" cy="5537200"/>
          </a:xfrm>
          <a:custGeom>
            <a:avLst/>
            <a:gdLst/>
            <a:ahLst/>
            <a:cxnLst/>
            <a:rect l="l" t="t" r="r" b="b"/>
            <a:pathLst>
              <a:path w="5689600" h="5537200">
                <a:moveTo>
                  <a:pt x="101608" y="0"/>
                </a:moveTo>
                <a:lnTo>
                  <a:pt x="5587992" y="0"/>
                </a:lnTo>
                <a:cubicBezTo>
                  <a:pt x="5644109" y="0"/>
                  <a:pt x="5689600" y="45491"/>
                  <a:pt x="5689600" y="101608"/>
                </a:cubicBezTo>
                <a:lnTo>
                  <a:pt x="5689600" y="5435592"/>
                </a:lnTo>
                <a:cubicBezTo>
                  <a:pt x="5689600" y="5491709"/>
                  <a:pt x="5644109" y="5537200"/>
                  <a:pt x="5587992" y="5537200"/>
                </a:cubicBezTo>
                <a:lnTo>
                  <a:pt x="101608" y="5537200"/>
                </a:lnTo>
                <a:cubicBezTo>
                  <a:pt x="45491" y="5537200"/>
                  <a:pt x="0" y="5491709"/>
                  <a:pt x="0" y="54355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2" name="Text 9"/>
          <p:cNvSpPr/>
          <p:nvPr/>
        </p:nvSpPr>
        <p:spPr>
          <a:xfrm>
            <a:off x="6451600" y="12700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/>
              <a:t>Important</a:t>
            </a:r>
            <a:r>
              <a:rPr lang="zh-CN" altLang="en-US" sz="1600" dirty="0"/>
              <a:t> </a:t>
            </a:r>
            <a:r>
              <a:rPr lang="en-US" altLang="zh-CN" sz="1600" dirty="0"/>
              <a:t>Point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437086" y="1625600"/>
            <a:ext cx="5283200" cy="1632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/>
              <a:t>This method goes beyond simple memorization, constructing a </a:t>
            </a:r>
            <a:r>
              <a:rPr lang="en-US" sz="1600" dirty="0">
                <a:solidFill>
                  <a:srgbClr val="000000"/>
                </a:solidFill>
                <a:highlight>
                  <a:srgbClr val="C78B3E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deep conceptual understanding </a:t>
            </a:r>
            <a:r>
              <a:rPr lang="en-US" sz="1600" dirty="0"/>
              <a:t>for young learners. It combines language learning with cultural context, which is the embodiment of the Gibbons language scaffolding theory in practice.</a:t>
            </a:r>
          </a:p>
        </p:txBody>
      </p:sp>
      <p:sp>
        <p:nvSpPr>
          <p:cNvPr id="14" name="Shape 11"/>
          <p:cNvSpPr/>
          <p:nvPr/>
        </p:nvSpPr>
        <p:spPr>
          <a:xfrm>
            <a:off x="6451600" y="5453743"/>
            <a:ext cx="5283200" cy="947057"/>
          </a:xfrm>
          <a:custGeom>
            <a:avLst/>
            <a:gdLst/>
            <a:ahLst/>
            <a:cxnLst/>
            <a:rect l="l" t="t" r="r" b="b"/>
            <a:pathLst>
              <a:path w="5283200" h="457200">
                <a:moveTo>
                  <a:pt x="50799" y="0"/>
                </a:moveTo>
                <a:lnTo>
                  <a:pt x="5232401" y="0"/>
                </a:lnTo>
                <a:cubicBezTo>
                  <a:pt x="5260456" y="0"/>
                  <a:pt x="5283200" y="22744"/>
                  <a:pt x="5283200" y="50799"/>
                </a:cubicBezTo>
                <a:lnTo>
                  <a:pt x="5283200" y="406401"/>
                </a:lnTo>
                <a:cubicBezTo>
                  <a:pt x="5283200" y="434456"/>
                  <a:pt x="5260456" y="457200"/>
                  <a:pt x="52324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5" name="Text 12"/>
          <p:cNvSpPr/>
          <p:nvPr/>
        </p:nvSpPr>
        <p:spPr>
          <a:xfrm>
            <a:off x="6451600" y="5453743"/>
            <a:ext cx="5326743" cy="947057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>
              <a:lnSpc>
                <a:spcPct val="120000"/>
              </a:lnSpc>
            </a:pPr>
            <a:r>
              <a:rPr lang="en-US" sz="1400" b="1" dirty="0"/>
              <a:t>Gibbons, P. (2015).</a:t>
            </a:r>
            <a:r>
              <a:rPr lang="en-US" sz="1400" dirty="0"/>
              <a:t> </a:t>
            </a:r>
            <a:r>
              <a:rPr lang="en-US" sz="1400" i="1" dirty="0"/>
              <a:t>Scaffolding Language, Scaffolding Learning: Teaching English Language Learners in the Mainstream Classroom</a:t>
            </a:r>
            <a:r>
              <a:rPr lang="en-US" sz="1400" dirty="0"/>
              <a:t> (2nd ed.). Portsmouth, NH: Heinemann.</a:t>
            </a:r>
            <a:endParaRPr lang="en-US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E172E2-9CF3-0EC4-2224-8610A6AB8345}"/>
              </a:ext>
            </a:extLst>
          </p:cNvPr>
          <p:cNvGrpSpPr/>
          <p:nvPr/>
        </p:nvGrpSpPr>
        <p:grpSpPr>
          <a:xfrm>
            <a:off x="536726" y="3616904"/>
            <a:ext cx="3550608" cy="1906731"/>
            <a:chOff x="457200" y="3429000"/>
            <a:chExt cx="3550608" cy="1906731"/>
          </a:xfrm>
        </p:grpSpPr>
        <p:pic>
          <p:nvPicPr>
            <p:cNvPr id="17" name="Picture 16" descr="A black screen with red text&#10;&#10;AI-generated content may be incorrect.">
              <a:extLst>
                <a:ext uri="{FF2B5EF4-FFF2-40B4-BE49-F238E27FC236}">
                  <a16:creationId xmlns:a16="http://schemas.microsoft.com/office/drawing/2014/main" id="{297E602F-E107-2627-54CE-8CB618EAE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85566"/>
            <a:stretch>
              <a:fillRect/>
            </a:stretch>
          </p:blipFill>
          <p:spPr>
            <a:xfrm>
              <a:off x="457200" y="3429000"/>
              <a:ext cx="3550608" cy="489528"/>
            </a:xfrm>
            <a:prstGeom prst="rect">
              <a:avLst/>
            </a:prstGeom>
          </p:spPr>
        </p:pic>
        <p:pic>
          <p:nvPicPr>
            <p:cNvPr id="18" name="Picture 17" descr="A black screen with red text&#10;&#10;AI-generated content may be incorrect.">
              <a:extLst>
                <a:ext uri="{FF2B5EF4-FFF2-40B4-BE49-F238E27FC236}">
                  <a16:creationId xmlns:a16="http://schemas.microsoft.com/office/drawing/2014/main" id="{88F48F94-031E-7922-984A-CF057FACA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5762"/>
            <a:stretch>
              <a:fillRect/>
            </a:stretch>
          </p:blipFill>
          <p:spPr>
            <a:xfrm>
              <a:off x="457200" y="3835400"/>
              <a:ext cx="3550608" cy="1500331"/>
            </a:xfrm>
            <a:prstGeom prst="rect">
              <a:avLst/>
            </a:prstGeom>
          </p:spPr>
        </p:pic>
      </p:grpSp>
      <p:pic>
        <p:nvPicPr>
          <p:cNvPr id="23" name="Picture 22" descr="A couple of armors in a museum&#10;&#10;AI-generated content may be incorrect.">
            <a:extLst>
              <a:ext uri="{FF2B5EF4-FFF2-40B4-BE49-F238E27FC236}">
                <a16:creationId xmlns:a16="http://schemas.microsoft.com/office/drawing/2014/main" id="{1C8F9BAE-818B-8C5E-B7FE-FCC85A895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224" y="3616904"/>
            <a:ext cx="1379644" cy="190673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" y="2540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54000" y="254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4" name="Shape 1"/>
          <p:cNvSpPr/>
          <p:nvPr/>
        </p:nvSpPr>
        <p:spPr>
          <a:xfrm>
            <a:off x="381000" y="3810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95250" y="31750"/>
                </a:moveTo>
                <a:cubicBezTo>
                  <a:pt x="95250" y="22969"/>
                  <a:pt x="102344" y="15875"/>
                  <a:pt x="111125" y="15875"/>
                </a:cubicBezTo>
                <a:lnTo>
                  <a:pt x="142875" y="15875"/>
                </a:lnTo>
                <a:cubicBezTo>
                  <a:pt x="151656" y="15875"/>
                  <a:pt x="158750" y="22969"/>
                  <a:pt x="158750" y="31750"/>
                </a:cubicBezTo>
                <a:lnTo>
                  <a:pt x="158750" y="63500"/>
                </a:lnTo>
                <a:cubicBezTo>
                  <a:pt x="158750" y="72281"/>
                  <a:pt x="151656" y="79375"/>
                  <a:pt x="142875" y="79375"/>
                </a:cubicBezTo>
                <a:lnTo>
                  <a:pt x="138906" y="79375"/>
                </a:lnTo>
                <a:lnTo>
                  <a:pt x="138906" y="111125"/>
                </a:lnTo>
                <a:lnTo>
                  <a:pt x="198438" y="111125"/>
                </a:lnTo>
                <a:cubicBezTo>
                  <a:pt x="218182" y="111125"/>
                  <a:pt x="234156" y="127099"/>
                  <a:pt x="234156" y="146844"/>
                </a:cubicBezTo>
                <a:lnTo>
                  <a:pt x="234156" y="174625"/>
                </a:lnTo>
                <a:lnTo>
                  <a:pt x="238125" y="174625"/>
                </a:lnTo>
                <a:cubicBezTo>
                  <a:pt x="246906" y="174625"/>
                  <a:pt x="254000" y="181719"/>
                  <a:pt x="254000" y="190500"/>
                </a:cubicBezTo>
                <a:lnTo>
                  <a:pt x="254000" y="222250"/>
                </a:lnTo>
                <a:cubicBezTo>
                  <a:pt x="254000" y="231031"/>
                  <a:pt x="246906" y="238125"/>
                  <a:pt x="238125" y="238125"/>
                </a:cubicBezTo>
                <a:lnTo>
                  <a:pt x="206375" y="238125"/>
                </a:lnTo>
                <a:cubicBezTo>
                  <a:pt x="197594" y="238125"/>
                  <a:pt x="190500" y="231031"/>
                  <a:pt x="190500" y="222250"/>
                </a:cubicBezTo>
                <a:lnTo>
                  <a:pt x="190500" y="190500"/>
                </a:lnTo>
                <a:cubicBezTo>
                  <a:pt x="190500" y="181719"/>
                  <a:pt x="197594" y="174625"/>
                  <a:pt x="206375" y="174625"/>
                </a:cubicBezTo>
                <a:lnTo>
                  <a:pt x="210344" y="174625"/>
                </a:lnTo>
                <a:lnTo>
                  <a:pt x="210344" y="146844"/>
                </a:lnTo>
                <a:cubicBezTo>
                  <a:pt x="210344" y="140246"/>
                  <a:pt x="205036" y="134938"/>
                  <a:pt x="198438" y="134938"/>
                </a:cubicBezTo>
                <a:lnTo>
                  <a:pt x="138906" y="134938"/>
                </a:lnTo>
                <a:lnTo>
                  <a:pt x="138906" y="174625"/>
                </a:lnTo>
                <a:lnTo>
                  <a:pt x="142875" y="174625"/>
                </a:lnTo>
                <a:cubicBezTo>
                  <a:pt x="151656" y="174625"/>
                  <a:pt x="158750" y="181719"/>
                  <a:pt x="158750" y="190500"/>
                </a:cubicBezTo>
                <a:lnTo>
                  <a:pt x="158750" y="222250"/>
                </a:lnTo>
                <a:cubicBezTo>
                  <a:pt x="158750" y="231031"/>
                  <a:pt x="151656" y="238125"/>
                  <a:pt x="142875" y="238125"/>
                </a:cubicBezTo>
                <a:lnTo>
                  <a:pt x="111125" y="238125"/>
                </a:lnTo>
                <a:cubicBezTo>
                  <a:pt x="102344" y="238125"/>
                  <a:pt x="95250" y="231031"/>
                  <a:pt x="95250" y="222250"/>
                </a:cubicBezTo>
                <a:lnTo>
                  <a:pt x="95250" y="190500"/>
                </a:lnTo>
                <a:cubicBezTo>
                  <a:pt x="95250" y="181719"/>
                  <a:pt x="102344" y="174625"/>
                  <a:pt x="111125" y="174625"/>
                </a:cubicBezTo>
                <a:lnTo>
                  <a:pt x="115094" y="174625"/>
                </a:lnTo>
                <a:lnTo>
                  <a:pt x="115094" y="134938"/>
                </a:lnTo>
                <a:lnTo>
                  <a:pt x="55563" y="134938"/>
                </a:lnTo>
                <a:cubicBezTo>
                  <a:pt x="48964" y="134938"/>
                  <a:pt x="43656" y="140246"/>
                  <a:pt x="43656" y="146844"/>
                </a:cubicBezTo>
                <a:lnTo>
                  <a:pt x="43656" y="174625"/>
                </a:lnTo>
                <a:lnTo>
                  <a:pt x="47625" y="174625"/>
                </a:lnTo>
                <a:cubicBezTo>
                  <a:pt x="56406" y="174625"/>
                  <a:pt x="63500" y="181719"/>
                  <a:pt x="63500" y="190500"/>
                </a:cubicBezTo>
                <a:lnTo>
                  <a:pt x="63500" y="222250"/>
                </a:lnTo>
                <a:cubicBezTo>
                  <a:pt x="63500" y="231031"/>
                  <a:pt x="56406" y="238125"/>
                  <a:pt x="47625" y="238125"/>
                </a:cubicBezTo>
                <a:lnTo>
                  <a:pt x="15875" y="238125"/>
                </a:lnTo>
                <a:cubicBezTo>
                  <a:pt x="7094" y="238125"/>
                  <a:pt x="0" y="231031"/>
                  <a:pt x="0" y="222250"/>
                </a:cubicBezTo>
                <a:lnTo>
                  <a:pt x="0" y="190500"/>
                </a:lnTo>
                <a:cubicBezTo>
                  <a:pt x="0" y="181719"/>
                  <a:pt x="7094" y="174625"/>
                  <a:pt x="15875" y="174625"/>
                </a:cubicBezTo>
                <a:lnTo>
                  <a:pt x="19844" y="174625"/>
                </a:lnTo>
                <a:lnTo>
                  <a:pt x="19844" y="146844"/>
                </a:lnTo>
                <a:cubicBezTo>
                  <a:pt x="19844" y="127099"/>
                  <a:pt x="35818" y="111125"/>
                  <a:pt x="55563" y="111125"/>
                </a:cubicBezTo>
                <a:lnTo>
                  <a:pt x="115094" y="111125"/>
                </a:lnTo>
                <a:lnTo>
                  <a:pt x="115094" y="79375"/>
                </a:lnTo>
                <a:lnTo>
                  <a:pt x="111125" y="79375"/>
                </a:lnTo>
                <a:cubicBezTo>
                  <a:pt x="102344" y="79375"/>
                  <a:pt x="95250" y="72281"/>
                  <a:pt x="95250" y="63500"/>
                </a:cubicBezTo>
                <a:lnTo>
                  <a:pt x="95250" y="31750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914400" y="304800"/>
            <a:ext cx="3556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ST2：Social Hierarchy 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914400"/>
            <a:ext cx="45466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endParaRPr lang="en-US" sz="1600" dirty="0">
              <a:solidFill>
                <a:srgbClr val="000000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sz="1600" dirty="0"/>
              <a:t>Through demonstration and graded illustration, embedding vocabulary teaching into the historical context structure, it promotes students' </a:t>
            </a:r>
            <a:r>
              <a:rPr lang="en-US" sz="1600" dirty="0">
                <a:solidFill>
                  <a:srgbClr val="000000"/>
                </a:solidFill>
                <a:highlight>
                  <a:srgbClr val="B01F23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abstract thinking</a:t>
            </a:r>
            <a:r>
              <a:rPr lang="en-US" sz="1600" dirty="0"/>
              <a:t> and </a:t>
            </a:r>
            <a:r>
              <a:rPr lang="en-US" sz="1600" dirty="0">
                <a:solidFill>
                  <a:srgbClr val="000000"/>
                </a:solidFill>
                <a:highlight>
                  <a:srgbClr val="B01F23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cross-curricular understanding</a:t>
            </a:r>
          </a:p>
        </p:txBody>
      </p:sp>
      <p:sp>
        <p:nvSpPr>
          <p:cNvPr id="7" name="Shape 4"/>
          <p:cNvSpPr/>
          <p:nvPr/>
        </p:nvSpPr>
        <p:spPr>
          <a:xfrm>
            <a:off x="254000" y="6146800"/>
            <a:ext cx="4546600" cy="457200"/>
          </a:xfrm>
          <a:custGeom>
            <a:avLst/>
            <a:gdLst/>
            <a:ahLst/>
            <a:cxnLst/>
            <a:rect l="l" t="t" r="r" b="b"/>
            <a:pathLst>
              <a:path w="4546600" h="457200">
                <a:moveTo>
                  <a:pt x="50799" y="0"/>
                </a:moveTo>
                <a:lnTo>
                  <a:pt x="4495801" y="0"/>
                </a:lnTo>
                <a:cubicBezTo>
                  <a:pt x="4523856" y="0"/>
                  <a:pt x="4546600" y="22744"/>
                  <a:pt x="4546600" y="50799"/>
                </a:cubicBezTo>
                <a:lnTo>
                  <a:pt x="4546600" y="406401"/>
                </a:lnTo>
                <a:cubicBezTo>
                  <a:pt x="4546600" y="434456"/>
                  <a:pt x="4523856" y="457200"/>
                  <a:pt x="44958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B01F23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0" y="6146800"/>
            <a:ext cx="50546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600" dirty="0"/>
              <a:t>Topic 2 Step 2</a:t>
            </a:r>
          </a:p>
        </p:txBody>
      </p:sp>
      <p:sp>
        <p:nvSpPr>
          <p:cNvPr id="9" name="Shape 6"/>
          <p:cNvSpPr/>
          <p:nvPr/>
        </p:nvSpPr>
        <p:spPr>
          <a:xfrm>
            <a:off x="5105400" y="254000"/>
            <a:ext cx="6832600" cy="6350000"/>
          </a:xfrm>
          <a:custGeom>
            <a:avLst/>
            <a:gdLst/>
            <a:ahLst/>
            <a:cxnLst/>
            <a:rect l="l" t="t" r="r" b="b"/>
            <a:pathLst>
              <a:path w="6832600" h="6350000">
                <a:moveTo>
                  <a:pt x="101600" y="0"/>
                </a:moveTo>
                <a:lnTo>
                  <a:pt x="6731000" y="0"/>
                </a:lnTo>
                <a:cubicBezTo>
                  <a:pt x="6787075" y="0"/>
                  <a:pt x="6832600" y="45525"/>
                  <a:pt x="6832600" y="101600"/>
                </a:cubicBezTo>
                <a:lnTo>
                  <a:pt x="6832600" y="6248400"/>
                </a:lnTo>
                <a:cubicBezTo>
                  <a:pt x="6832600" y="6304475"/>
                  <a:pt x="6787075" y="6350000"/>
                  <a:pt x="6731000" y="6350000"/>
                </a:cubicBezTo>
                <a:lnTo>
                  <a:pt x="101600" y="6350000"/>
                </a:lnTo>
                <a:cubicBezTo>
                  <a:pt x="45525" y="6350000"/>
                  <a:pt x="0" y="6304475"/>
                  <a:pt x="0" y="624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B01F23">
              <a:alpha val="10196"/>
            </a:srgbClr>
          </a:solidFill>
          <a:ln/>
        </p:spPr>
        <p:txBody>
          <a:bodyPr/>
          <a:lstStyle/>
          <a:p>
            <a:endParaRPr lang="en-CN" dirty="0"/>
          </a:p>
        </p:txBody>
      </p:sp>
      <p:sp>
        <p:nvSpPr>
          <p:cNvPr id="10" name="Text 7"/>
          <p:cNvSpPr/>
          <p:nvPr/>
        </p:nvSpPr>
        <p:spPr>
          <a:xfrm>
            <a:off x="5998029" y="1930400"/>
            <a:ext cx="5206149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Social Rank in Edo Period Japan (1185-1868 CE)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309295" y="2540000"/>
            <a:ext cx="6426200" cy="406400"/>
          </a:xfrm>
          <a:custGeom>
            <a:avLst/>
            <a:gdLst/>
            <a:ahLst/>
            <a:cxnLst/>
            <a:rect l="l" t="t" r="r" b="b"/>
            <a:pathLst>
              <a:path w="6426200" h="406400">
                <a:moveTo>
                  <a:pt x="50800" y="0"/>
                </a:moveTo>
                <a:lnTo>
                  <a:pt x="6375400" y="0"/>
                </a:lnTo>
                <a:cubicBezTo>
                  <a:pt x="6403437" y="0"/>
                  <a:pt x="6426200" y="22763"/>
                  <a:pt x="6426200" y="50800"/>
                </a:cubicBezTo>
                <a:lnTo>
                  <a:pt x="6426200" y="355600"/>
                </a:lnTo>
                <a:cubicBezTo>
                  <a:pt x="6426200" y="383637"/>
                  <a:pt x="6403437" y="406400"/>
                  <a:pt x="63754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B01F23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2" name="Text 9"/>
          <p:cNvSpPr/>
          <p:nvPr/>
        </p:nvSpPr>
        <p:spPr>
          <a:xfrm>
            <a:off x="5055295" y="2540000"/>
            <a:ext cx="6934200" cy="406400"/>
          </a:xfrm>
          <a:prstGeom prst="rect">
            <a:avLst/>
          </a:prstGeom>
          <a:noFill/>
          <a:ln/>
        </p:spPr>
        <p:txBody>
          <a:bodyPr wrap="square" lIns="0" tIns="50800" rIns="0" bIns="5080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天皇 (Emperor)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5576987" y="2997200"/>
            <a:ext cx="5892800" cy="406400"/>
          </a:xfrm>
          <a:custGeom>
            <a:avLst/>
            <a:gdLst/>
            <a:ahLst/>
            <a:cxnLst/>
            <a:rect l="l" t="t" r="r" b="b"/>
            <a:pathLst>
              <a:path w="5892800" h="406400">
                <a:moveTo>
                  <a:pt x="50800" y="0"/>
                </a:moveTo>
                <a:lnTo>
                  <a:pt x="5842000" y="0"/>
                </a:lnTo>
                <a:cubicBezTo>
                  <a:pt x="5870037" y="0"/>
                  <a:pt x="5892800" y="22763"/>
                  <a:pt x="5892800" y="50800"/>
                </a:cubicBezTo>
                <a:lnTo>
                  <a:pt x="5892800" y="355600"/>
                </a:lnTo>
                <a:cubicBezTo>
                  <a:pt x="5892800" y="383637"/>
                  <a:pt x="5870037" y="406400"/>
                  <a:pt x="58420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B01F23">
              <a:alpha val="9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4" name="Text 11"/>
          <p:cNvSpPr/>
          <p:nvPr/>
        </p:nvSpPr>
        <p:spPr>
          <a:xfrm>
            <a:off x="5322987" y="2997200"/>
            <a:ext cx="6400800" cy="406400"/>
          </a:xfrm>
          <a:prstGeom prst="rect">
            <a:avLst/>
          </a:prstGeom>
          <a:noFill/>
          <a:ln/>
        </p:spPr>
        <p:txBody>
          <a:bodyPr wrap="square" lIns="0" tIns="50800" rIns="0" bIns="5080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将軍 (Shogun)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5844778" y="3454400"/>
            <a:ext cx="5359400" cy="406400"/>
          </a:xfrm>
          <a:custGeom>
            <a:avLst/>
            <a:gdLst/>
            <a:ahLst/>
            <a:cxnLst/>
            <a:rect l="l" t="t" r="r" b="b"/>
            <a:pathLst>
              <a:path w="5359400" h="406400">
                <a:moveTo>
                  <a:pt x="50800" y="0"/>
                </a:moveTo>
                <a:lnTo>
                  <a:pt x="5308600" y="0"/>
                </a:lnTo>
                <a:cubicBezTo>
                  <a:pt x="5336637" y="0"/>
                  <a:pt x="5359400" y="22763"/>
                  <a:pt x="5359400" y="50800"/>
                </a:cubicBezTo>
                <a:lnTo>
                  <a:pt x="5359400" y="355600"/>
                </a:lnTo>
                <a:cubicBezTo>
                  <a:pt x="5359400" y="383637"/>
                  <a:pt x="5336637" y="406400"/>
                  <a:pt x="53086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B01F23">
              <a:alpha val="8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6" name="Text 13"/>
          <p:cNvSpPr/>
          <p:nvPr/>
        </p:nvSpPr>
        <p:spPr>
          <a:xfrm>
            <a:off x="5590778" y="3454400"/>
            <a:ext cx="5867400" cy="406400"/>
          </a:xfrm>
          <a:prstGeom prst="rect">
            <a:avLst/>
          </a:prstGeom>
          <a:noFill/>
          <a:ln/>
        </p:spPr>
        <p:txBody>
          <a:bodyPr wrap="square" lIns="0" tIns="50800" rIns="0" bIns="5080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大名 (Daimyo)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112470" y="3911600"/>
            <a:ext cx="4813300" cy="406400"/>
          </a:xfrm>
          <a:custGeom>
            <a:avLst/>
            <a:gdLst/>
            <a:ahLst/>
            <a:cxnLst/>
            <a:rect l="l" t="t" r="r" b="b"/>
            <a:pathLst>
              <a:path w="4813300" h="406400">
                <a:moveTo>
                  <a:pt x="50800" y="0"/>
                </a:moveTo>
                <a:lnTo>
                  <a:pt x="4762500" y="0"/>
                </a:lnTo>
                <a:cubicBezTo>
                  <a:pt x="4790537" y="0"/>
                  <a:pt x="4813300" y="22763"/>
                  <a:pt x="4813300" y="50800"/>
                </a:cubicBezTo>
                <a:lnTo>
                  <a:pt x="4813300" y="355600"/>
                </a:lnTo>
                <a:cubicBezTo>
                  <a:pt x="4813300" y="383637"/>
                  <a:pt x="4790537" y="406400"/>
                  <a:pt x="47625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B01F23">
              <a:alpha val="7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8" name="Text 15"/>
          <p:cNvSpPr/>
          <p:nvPr/>
        </p:nvSpPr>
        <p:spPr>
          <a:xfrm>
            <a:off x="5858470" y="3911600"/>
            <a:ext cx="5321300" cy="406400"/>
          </a:xfrm>
          <a:prstGeom prst="rect">
            <a:avLst/>
          </a:prstGeom>
          <a:noFill/>
          <a:ln/>
        </p:spPr>
        <p:txBody>
          <a:bodyPr wrap="square" lIns="0" tIns="50800" rIns="0" bIns="5080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武士 (Samurai)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380163" y="4368800"/>
            <a:ext cx="4279900" cy="406400"/>
          </a:xfrm>
          <a:custGeom>
            <a:avLst/>
            <a:gdLst/>
            <a:ahLst/>
            <a:cxnLst/>
            <a:rect l="l" t="t" r="r" b="b"/>
            <a:pathLst>
              <a:path w="4279900" h="406400">
                <a:moveTo>
                  <a:pt x="50800" y="0"/>
                </a:moveTo>
                <a:lnTo>
                  <a:pt x="4229100" y="0"/>
                </a:lnTo>
                <a:cubicBezTo>
                  <a:pt x="4257137" y="0"/>
                  <a:pt x="4279900" y="22763"/>
                  <a:pt x="4279900" y="50800"/>
                </a:cubicBezTo>
                <a:lnTo>
                  <a:pt x="4279900" y="355600"/>
                </a:lnTo>
                <a:cubicBezTo>
                  <a:pt x="4279900" y="383637"/>
                  <a:pt x="4257137" y="406400"/>
                  <a:pt x="42291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B01F23">
              <a:alpha val="6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0" name="Text 17"/>
          <p:cNvSpPr/>
          <p:nvPr/>
        </p:nvSpPr>
        <p:spPr>
          <a:xfrm>
            <a:off x="6126163" y="4368800"/>
            <a:ext cx="4787900" cy="406400"/>
          </a:xfrm>
          <a:prstGeom prst="rect">
            <a:avLst/>
          </a:prstGeom>
          <a:noFill/>
          <a:ln/>
        </p:spPr>
        <p:txBody>
          <a:bodyPr wrap="square" lIns="0" tIns="50800" rIns="0" bIns="5080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農民/職人/商人</a:t>
            </a:r>
            <a:endParaRPr lang="en-US" sz="1600" dirty="0"/>
          </a:p>
        </p:txBody>
      </p:sp>
      <p:pic>
        <p:nvPicPr>
          <p:cNvPr id="22" name="Picture 21" descr="A black screen with red and green text&#10;&#10;AI-generated content may be incorrect.">
            <a:extLst>
              <a:ext uri="{FF2B5EF4-FFF2-40B4-BE49-F238E27FC236}">
                <a16:creationId xmlns:a16="http://schemas.microsoft.com/office/drawing/2014/main" id="{045C3B01-1428-00B8-B6B4-D3173EFB7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05" y="2387600"/>
            <a:ext cx="4111384" cy="3556000"/>
          </a:xfrm>
          <a:prstGeom prst="rect">
            <a:avLst/>
          </a:prstGeom>
        </p:spPr>
      </p:pic>
      <p:sp>
        <p:nvSpPr>
          <p:cNvPr id="23" name="Text 4">
            <a:extLst>
              <a:ext uri="{FF2B5EF4-FFF2-40B4-BE49-F238E27FC236}">
                <a16:creationId xmlns:a16="http://schemas.microsoft.com/office/drawing/2014/main" id="{C5005714-1DC7-1FAE-53FF-88F92B2E47BF}"/>
              </a:ext>
            </a:extLst>
          </p:cNvPr>
          <p:cNvSpPr/>
          <p:nvPr/>
        </p:nvSpPr>
        <p:spPr>
          <a:xfrm>
            <a:off x="5251238" y="3810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QTM: Intellectual</a:t>
            </a:r>
            <a:r>
              <a:rPr lang="zh-CN" altLang="en-US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altLang="zh-CN" sz="2000" dirty="0">
                <a:solidFill>
                  <a:srgbClr val="B01F2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Quality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54000" y="254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4" name="Shape 1"/>
          <p:cNvSpPr/>
          <p:nvPr/>
        </p:nvSpPr>
        <p:spPr>
          <a:xfrm>
            <a:off x="368300" y="4064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266700" y="38100"/>
                </a:moveTo>
                <a:cubicBezTo>
                  <a:pt x="329803" y="38100"/>
                  <a:pt x="381000" y="89297"/>
                  <a:pt x="381000" y="152400"/>
                </a:cubicBezTo>
                <a:cubicBezTo>
                  <a:pt x="381000" y="215503"/>
                  <a:pt x="329803" y="266700"/>
                  <a:pt x="266700" y="266700"/>
                </a:cubicBezTo>
                <a:lnTo>
                  <a:pt x="114300" y="266700"/>
                </a:lnTo>
                <a:cubicBezTo>
                  <a:pt x="51197" y="266700"/>
                  <a:pt x="0" y="215503"/>
                  <a:pt x="0" y="152400"/>
                </a:cubicBezTo>
                <a:cubicBezTo>
                  <a:pt x="0" y="89297"/>
                  <a:pt x="51197" y="38100"/>
                  <a:pt x="114300" y="38100"/>
                </a:cubicBezTo>
                <a:lnTo>
                  <a:pt x="266700" y="38100"/>
                </a:lnTo>
                <a:close/>
                <a:moveTo>
                  <a:pt x="114300" y="104775"/>
                </a:moveTo>
                <a:cubicBezTo>
                  <a:pt x="106382" y="104775"/>
                  <a:pt x="100013" y="111145"/>
                  <a:pt x="100013" y="119062"/>
                </a:cubicBezTo>
                <a:lnTo>
                  <a:pt x="100013" y="138113"/>
                </a:lnTo>
                <a:lnTo>
                  <a:pt x="80962" y="138113"/>
                </a:lnTo>
                <a:cubicBezTo>
                  <a:pt x="73045" y="138113"/>
                  <a:pt x="66675" y="144482"/>
                  <a:pt x="66675" y="152400"/>
                </a:cubicBezTo>
                <a:cubicBezTo>
                  <a:pt x="66675" y="160318"/>
                  <a:pt x="73045" y="166688"/>
                  <a:pt x="80962" y="166688"/>
                </a:cubicBezTo>
                <a:lnTo>
                  <a:pt x="100013" y="166688"/>
                </a:lnTo>
                <a:lnTo>
                  <a:pt x="100013" y="185738"/>
                </a:lnTo>
                <a:cubicBezTo>
                  <a:pt x="100013" y="193655"/>
                  <a:pt x="106382" y="200025"/>
                  <a:pt x="114300" y="200025"/>
                </a:cubicBezTo>
                <a:cubicBezTo>
                  <a:pt x="122218" y="200025"/>
                  <a:pt x="128588" y="193655"/>
                  <a:pt x="128588" y="185738"/>
                </a:cubicBezTo>
                <a:lnTo>
                  <a:pt x="128588" y="166688"/>
                </a:lnTo>
                <a:lnTo>
                  <a:pt x="147638" y="166688"/>
                </a:lnTo>
                <a:cubicBezTo>
                  <a:pt x="155555" y="166688"/>
                  <a:pt x="161925" y="160318"/>
                  <a:pt x="161925" y="152400"/>
                </a:cubicBezTo>
                <a:cubicBezTo>
                  <a:pt x="161925" y="144482"/>
                  <a:pt x="155555" y="138113"/>
                  <a:pt x="147638" y="138113"/>
                </a:cubicBezTo>
                <a:lnTo>
                  <a:pt x="128588" y="138113"/>
                </a:lnTo>
                <a:lnTo>
                  <a:pt x="128588" y="119062"/>
                </a:lnTo>
                <a:cubicBezTo>
                  <a:pt x="128588" y="111145"/>
                  <a:pt x="122218" y="104775"/>
                  <a:pt x="114300" y="104775"/>
                </a:cubicBezTo>
                <a:close/>
                <a:moveTo>
                  <a:pt x="257175" y="161925"/>
                </a:moveTo>
                <a:cubicBezTo>
                  <a:pt x="246661" y="161925"/>
                  <a:pt x="238125" y="170461"/>
                  <a:pt x="238125" y="180975"/>
                </a:cubicBezTo>
                <a:cubicBezTo>
                  <a:pt x="238125" y="191489"/>
                  <a:pt x="246661" y="200025"/>
                  <a:pt x="257175" y="200025"/>
                </a:cubicBezTo>
                <a:cubicBezTo>
                  <a:pt x="267689" y="200025"/>
                  <a:pt x="276225" y="191489"/>
                  <a:pt x="276225" y="180975"/>
                </a:cubicBezTo>
                <a:cubicBezTo>
                  <a:pt x="276225" y="170461"/>
                  <a:pt x="267689" y="161925"/>
                  <a:pt x="257175" y="161925"/>
                </a:cubicBezTo>
                <a:close/>
                <a:moveTo>
                  <a:pt x="295275" y="104775"/>
                </a:moveTo>
                <a:cubicBezTo>
                  <a:pt x="284761" y="104775"/>
                  <a:pt x="276225" y="113311"/>
                  <a:pt x="276225" y="123825"/>
                </a:cubicBezTo>
                <a:cubicBezTo>
                  <a:pt x="276225" y="134339"/>
                  <a:pt x="284761" y="142875"/>
                  <a:pt x="295275" y="142875"/>
                </a:cubicBezTo>
                <a:cubicBezTo>
                  <a:pt x="305789" y="142875"/>
                  <a:pt x="314325" y="134339"/>
                  <a:pt x="314325" y="123825"/>
                </a:cubicBezTo>
                <a:cubicBezTo>
                  <a:pt x="314325" y="113311"/>
                  <a:pt x="305789" y="104775"/>
                  <a:pt x="295275" y="10477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1032208" y="243342"/>
            <a:ext cx="971005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ST3 ST4-1 ST4-2</a:t>
            </a:r>
            <a:r>
              <a:rPr lang="zh-CN" altLang="en-US" sz="3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r>
              <a:rPr lang="en-US" sz="3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</a:rPr>
              <a:t>Quality Learning Environment</a:t>
            </a:r>
            <a:r>
              <a:rPr lang="zh-CN" altLang="en-US" sz="3000" dirty="0">
                <a:solidFill>
                  <a:srgbClr val="2A6F76"/>
                </a:solidFill>
                <a:latin typeface="Noto Sans SC" pitchFamily="34" charset="0"/>
                <a:ea typeface="Noto Sans SC" pitchFamily="34" charset="-122"/>
              </a:rPr>
              <a:t> </a:t>
            </a:r>
            <a:endParaRPr lang="en-US" sz="3000" dirty="0">
              <a:solidFill>
                <a:srgbClr val="2A6F76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826076" y="1493845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285750" y="14288"/>
                </a:moveTo>
                <a:cubicBezTo>
                  <a:pt x="337006" y="14288"/>
                  <a:pt x="378619" y="55901"/>
                  <a:pt x="378619" y="107156"/>
                </a:cubicBezTo>
                <a:cubicBezTo>
                  <a:pt x="378619" y="158412"/>
                  <a:pt x="337006" y="200025"/>
                  <a:pt x="285750" y="200025"/>
                </a:cubicBezTo>
                <a:cubicBezTo>
                  <a:pt x="234494" y="200025"/>
                  <a:pt x="192881" y="158412"/>
                  <a:pt x="192881" y="107156"/>
                </a:cubicBezTo>
                <a:cubicBezTo>
                  <a:pt x="192881" y="55901"/>
                  <a:pt x="234494" y="14288"/>
                  <a:pt x="285750" y="14288"/>
                </a:cubicBezTo>
                <a:close/>
                <a:moveTo>
                  <a:pt x="85725" y="78581"/>
                </a:moveTo>
                <a:cubicBezTo>
                  <a:pt x="121210" y="78581"/>
                  <a:pt x="150019" y="107390"/>
                  <a:pt x="150019" y="142875"/>
                </a:cubicBezTo>
                <a:cubicBezTo>
                  <a:pt x="150019" y="178360"/>
                  <a:pt x="121210" y="207169"/>
                  <a:pt x="85725" y="207169"/>
                </a:cubicBezTo>
                <a:cubicBezTo>
                  <a:pt x="50240" y="207169"/>
                  <a:pt x="21431" y="178360"/>
                  <a:pt x="21431" y="142875"/>
                </a:cubicBezTo>
                <a:cubicBezTo>
                  <a:pt x="21431" y="107390"/>
                  <a:pt x="50240" y="78581"/>
                  <a:pt x="85725" y="78581"/>
                </a:cubicBezTo>
                <a:close/>
                <a:moveTo>
                  <a:pt x="0" y="371475"/>
                </a:moveTo>
                <a:cubicBezTo>
                  <a:pt x="0" y="308342"/>
                  <a:pt x="51167" y="257175"/>
                  <a:pt x="114300" y="257175"/>
                </a:cubicBezTo>
                <a:cubicBezTo>
                  <a:pt x="125730" y="257175"/>
                  <a:pt x="136803" y="258872"/>
                  <a:pt x="147251" y="261997"/>
                </a:cubicBezTo>
                <a:cubicBezTo>
                  <a:pt x="117872" y="294858"/>
                  <a:pt x="100013" y="338257"/>
                  <a:pt x="100013" y="385763"/>
                </a:cubicBezTo>
                <a:lnTo>
                  <a:pt x="100013" y="400050"/>
                </a:lnTo>
                <a:cubicBezTo>
                  <a:pt x="100013" y="410230"/>
                  <a:pt x="102156" y="419874"/>
                  <a:pt x="105995" y="428625"/>
                </a:cubicBezTo>
                <a:lnTo>
                  <a:pt x="28575" y="428625"/>
                </a:lnTo>
                <a:cubicBezTo>
                  <a:pt x="12769" y="428625"/>
                  <a:pt x="0" y="415856"/>
                  <a:pt x="0" y="400050"/>
                </a:cubicBezTo>
                <a:lnTo>
                  <a:pt x="0" y="371475"/>
                </a:lnTo>
                <a:close/>
                <a:moveTo>
                  <a:pt x="465505" y="428625"/>
                </a:moveTo>
                <a:cubicBezTo>
                  <a:pt x="469344" y="419874"/>
                  <a:pt x="471488" y="410230"/>
                  <a:pt x="471488" y="400050"/>
                </a:cubicBezTo>
                <a:lnTo>
                  <a:pt x="471488" y="385763"/>
                </a:lnTo>
                <a:cubicBezTo>
                  <a:pt x="471488" y="338257"/>
                  <a:pt x="453628" y="294858"/>
                  <a:pt x="424249" y="261997"/>
                </a:cubicBezTo>
                <a:cubicBezTo>
                  <a:pt x="434697" y="258872"/>
                  <a:pt x="445770" y="257175"/>
                  <a:pt x="457200" y="257175"/>
                </a:cubicBezTo>
                <a:cubicBezTo>
                  <a:pt x="520333" y="257175"/>
                  <a:pt x="571500" y="308342"/>
                  <a:pt x="571500" y="371475"/>
                </a:cubicBezTo>
                <a:lnTo>
                  <a:pt x="571500" y="400050"/>
                </a:lnTo>
                <a:cubicBezTo>
                  <a:pt x="571500" y="415856"/>
                  <a:pt x="558731" y="428625"/>
                  <a:pt x="542925" y="428625"/>
                </a:cubicBezTo>
                <a:lnTo>
                  <a:pt x="465505" y="428625"/>
                </a:lnTo>
                <a:close/>
                <a:moveTo>
                  <a:pt x="421481" y="142875"/>
                </a:moveTo>
                <a:cubicBezTo>
                  <a:pt x="421481" y="107390"/>
                  <a:pt x="450290" y="78581"/>
                  <a:pt x="485775" y="78581"/>
                </a:cubicBezTo>
                <a:cubicBezTo>
                  <a:pt x="521260" y="78581"/>
                  <a:pt x="550069" y="107390"/>
                  <a:pt x="550069" y="142875"/>
                </a:cubicBezTo>
                <a:cubicBezTo>
                  <a:pt x="550069" y="178360"/>
                  <a:pt x="521260" y="207169"/>
                  <a:pt x="485775" y="207169"/>
                </a:cubicBezTo>
                <a:cubicBezTo>
                  <a:pt x="450290" y="207169"/>
                  <a:pt x="421481" y="178360"/>
                  <a:pt x="421481" y="142875"/>
                </a:cubicBezTo>
                <a:close/>
                <a:moveTo>
                  <a:pt x="142875" y="385763"/>
                </a:moveTo>
                <a:cubicBezTo>
                  <a:pt x="142875" y="306824"/>
                  <a:pt x="206812" y="242888"/>
                  <a:pt x="285750" y="242888"/>
                </a:cubicBezTo>
                <a:cubicBezTo>
                  <a:pt x="364688" y="242888"/>
                  <a:pt x="428625" y="306824"/>
                  <a:pt x="428625" y="385763"/>
                </a:cubicBezTo>
                <a:lnTo>
                  <a:pt x="428625" y="400050"/>
                </a:lnTo>
                <a:cubicBezTo>
                  <a:pt x="428625" y="415856"/>
                  <a:pt x="415856" y="428625"/>
                  <a:pt x="400050" y="428625"/>
                </a:cubicBezTo>
                <a:lnTo>
                  <a:pt x="171450" y="428625"/>
                </a:lnTo>
                <a:cubicBezTo>
                  <a:pt x="155644" y="428625"/>
                  <a:pt x="142875" y="415856"/>
                  <a:pt x="142875" y="400050"/>
                </a:cubicBezTo>
                <a:lnTo>
                  <a:pt x="142875" y="385763"/>
                </a:ln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1" name="Shape 8"/>
          <p:cNvSpPr/>
          <p:nvPr/>
        </p:nvSpPr>
        <p:spPr>
          <a:xfrm>
            <a:off x="9765615" y="142009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28855" y="0"/>
                </a:moveTo>
                <a:lnTo>
                  <a:pt x="328880" y="0"/>
                </a:lnTo>
                <a:cubicBezTo>
                  <a:pt x="352544" y="0"/>
                  <a:pt x="371832" y="19467"/>
                  <a:pt x="370939" y="43041"/>
                </a:cubicBezTo>
                <a:cubicBezTo>
                  <a:pt x="370761" y="47774"/>
                  <a:pt x="370582" y="52507"/>
                  <a:pt x="370314" y="57150"/>
                </a:cubicBezTo>
                <a:lnTo>
                  <a:pt x="414605" y="57150"/>
                </a:lnTo>
                <a:cubicBezTo>
                  <a:pt x="437912" y="57150"/>
                  <a:pt x="458450" y="76438"/>
                  <a:pt x="456664" y="101620"/>
                </a:cubicBezTo>
                <a:cubicBezTo>
                  <a:pt x="449967" y="194221"/>
                  <a:pt x="402640" y="245120"/>
                  <a:pt x="351294" y="271730"/>
                </a:cubicBezTo>
                <a:cubicBezTo>
                  <a:pt x="337185" y="279053"/>
                  <a:pt x="322808" y="284500"/>
                  <a:pt x="309146" y="288518"/>
                </a:cubicBezTo>
                <a:cubicBezTo>
                  <a:pt x="291108" y="314057"/>
                  <a:pt x="272355" y="327541"/>
                  <a:pt x="257443" y="334774"/>
                </a:cubicBezTo>
                <a:lnTo>
                  <a:pt x="257443" y="400050"/>
                </a:lnTo>
                <a:lnTo>
                  <a:pt x="314593" y="400050"/>
                </a:lnTo>
                <a:cubicBezTo>
                  <a:pt x="330398" y="400050"/>
                  <a:pt x="343168" y="412819"/>
                  <a:pt x="343168" y="428625"/>
                </a:cubicBezTo>
                <a:cubicBezTo>
                  <a:pt x="343168" y="444431"/>
                  <a:pt x="330398" y="457200"/>
                  <a:pt x="314593" y="457200"/>
                </a:cubicBezTo>
                <a:lnTo>
                  <a:pt x="143143" y="457200"/>
                </a:lnTo>
                <a:cubicBezTo>
                  <a:pt x="127337" y="457200"/>
                  <a:pt x="114568" y="444431"/>
                  <a:pt x="114568" y="428625"/>
                </a:cubicBezTo>
                <a:cubicBezTo>
                  <a:pt x="114568" y="412819"/>
                  <a:pt x="127337" y="400050"/>
                  <a:pt x="143143" y="400050"/>
                </a:cubicBezTo>
                <a:lnTo>
                  <a:pt x="200293" y="400050"/>
                </a:lnTo>
                <a:lnTo>
                  <a:pt x="200293" y="334774"/>
                </a:lnTo>
                <a:cubicBezTo>
                  <a:pt x="186005" y="327898"/>
                  <a:pt x="168235" y="315129"/>
                  <a:pt x="150912" y="291644"/>
                </a:cubicBezTo>
                <a:cubicBezTo>
                  <a:pt x="134481" y="287357"/>
                  <a:pt x="116622" y="280839"/>
                  <a:pt x="99209" y="271016"/>
                </a:cubicBezTo>
                <a:cubicBezTo>
                  <a:pt x="50899" y="243959"/>
                  <a:pt x="7322" y="192971"/>
                  <a:pt x="1072" y="101441"/>
                </a:cubicBezTo>
                <a:cubicBezTo>
                  <a:pt x="-625" y="76349"/>
                  <a:pt x="19824" y="57061"/>
                  <a:pt x="43130" y="57061"/>
                </a:cubicBezTo>
                <a:lnTo>
                  <a:pt x="87422" y="57061"/>
                </a:lnTo>
                <a:cubicBezTo>
                  <a:pt x="87154" y="52417"/>
                  <a:pt x="86975" y="47774"/>
                  <a:pt x="86797" y="42952"/>
                </a:cubicBezTo>
                <a:cubicBezTo>
                  <a:pt x="85904" y="19288"/>
                  <a:pt x="105192" y="-89"/>
                  <a:pt x="128855" y="-89"/>
                </a:cubicBezTo>
                <a:close/>
                <a:moveTo>
                  <a:pt x="90636" y="100013"/>
                </a:moveTo>
                <a:lnTo>
                  <a:pt x="43845" y="100013"/>
                </a:lnTo>
                <a:cubicBezTo>
                  <a:pt x="49381" y="175647"/>
                  <a:pt x="84118" y="213509"/>
                  <a:pt x="119926" y="233601"/>
                </a:cubicBezTo>
                <a:cubicBezTo>
                  <a:pt x="107067" y="200293"/>
                  <a:pt x="96441" y="156805"/>
                  <a:pt x="90636" y="100013"/>
                </a:cubicBezTo>
                <a:close/>
                <a:moveTo>
                  <a:pt x="339328" y="229314"/>
                </a:moveTo>
                <a:cubicBezTo>
                  <a:pt x="375493" y="208062"/>
                  <a:pt x="408176" y="170289"/>
                  <a:pt x="413712" y="100013"/>
                </a:cubicBezTo>
                <a:lnTo>
                  <a:pt x="367010" y="100013"/>
                </a:lnTo>
                <a:cubicBezTo>
                  <a:pt x="361474" y="154394"/>
                  <a:pt x="351473" y="196632"/>
                  <a:pt x="339328" y="229314"/>
                </a:cubicBez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5" name="Shape 12"/>
          <p:cNvSpPr/>
          <p:nvPr/>
        </p:nvSpPr>
        <p:spPr>
          <a:xfrm>
            <a:off x="5867399" y="160123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57150" y="57150"/>
                </a:moveTo>
                <a:cubicBezTo>
                  <a:pt x="57150" y="41344"/>
                  <a:pt x="44381" y="28575"/>
                  <a:pt x="28575" y="28575"/>
                </a:cubicBezTo>
                <a:cubicBezTo>
                  <a:pt x="12769" y="28575"/>
                  <a:pt x="0" y="41344"/>
                  <a:pt x="0" y="57150"/>
                </a:cubicBezTo>
                <a:lnTo>
                  <a:pt x="0" y="357188"/>
                </a:lnTo>
                <a:cubicBezTo>
                  <a:pt x="0" y="396657"/>
                  <a:pt x="31968" y="428625"/>
                  <a:pt x="71438" y="428625"/>
                </a:cubicBezTo>
                <a:lnTo>
                  <a:pt x="428625" y="428625"/>
                </a:lnTo>
                <a:cubicBezTo>
                  <a:pt x="444431" y="428625"/>
                  <a:pt x="457200" y="415856"/>
                  <a:pt x="457200" y="400050"/>
                </a:cubicBezTo>
                <a:cubicBezTo>
                  <a:pt x="457200" y="384244"/>
                  <a:pt x="444431" y="371475"/>
                  <a:pt x="428625" y="371475"/>
                </a:cubicBezTo>
                <a:lnTo>
                  <a:pt x="71438" y="371475"/>
                </a:lnTo>
                <a:cubicBezTo>
                  <a:pt x="63579" y="371475"/>
                  <a:pt x="57150" y="365046"/>
                  <a:pt x="57150" y="357188"/>
                </a:cubicBezTo>
                <a:lnTo>
                  <a:pt x="57150" y="57150"/>
                </a:lnTo>
                <a:close/>
                <a:moveTo>
                  <a:pt x="420231" y="134481"/>
                </a:moveTo>
                <a:cubicBezTo>
                  <a:pt x="431393" y="123319"/>
                  <a:pt x="431393" y="105192"/>
                  <a:pt x="420231" y="94030"/>
                </a:cubicBezTo>
                <a:cubicBezTo>
                  <a:pt x="409069" y="82867"/>
                  <a:pt x="390942" y="82867"/>
                  <a:pt x="379780" y="94030"/>
                </a:cubicBezTo>
                <a:lnTo>
                  <a:pt x="285750" y="188149"/>
                </a:lnTo>
                <a:lnTo>
                  <a:pt x="234494" y="136981"/>
                </a:lnTo>
                <a:cubicBezTo>
                  <a:pt x="223331" y="125819"/>
                  <a:pt x="205204" y="125819"/>
                  <a:pt x="194042" y="136981"/>
                </a:cubicBezTo>
                <a:lnTo>
                  <a:pt x="108317" y="222706"/>
                </a:lnTo>
                <a:cubicBezTo>
                  <a:pt x="97155" y="233869"/>
                  <a:pt x="97155" y="251996"/>
                  <a:pt x="108317" y="263158"/>
                </a:cubicBezTo>
                <a:cubicBezTo>
                  <a:pt x="119479" y="274320"/>
                  <a:pt x="137606" y="274320"/>
                  <a:pt x="148769" y="263158"/>
                </a:cubicBezTo>
                <a:lnTo>
                  <a:pt x="214313" y="197614"/>
                </a:lnTo>
                <a:lnTo>
                  <a:pt x="265569" y="248870"/>
                </a:lnTo>
                <a:cubicBezTo>
                  <a:pt x="276731" y="260033"/>
                  <a:pt x="294858" y="260033"/>
                  <a:pt x="306020" y="248870"/>
                </a:cubicBezTo>
                <a:lnTo>
                  <a:pt x="420320" y="134570"/>
                </a:lnTo>
                <a:close/>
              </a:path>
            </a:pathLst>
          </a:custGeom>
          <a:solidFill>
            <a:srgbClr val="2A6F76"/>
          </a:solidFill>
          <a:ln/>
        </p:spPr>
        <p:txBody>
          <a:bodyPr/>
          <a:lstStyle/>
          <a:p>
            <a:endParaRPr lang="en-CN" dirty="0"/>
          </a:p>
        </p:txBody>
      </p:sp>
      <p:sp>
        <p:nvSpPr>
          <p:cNvPr id="18" name="Shape 15"/>
          <p:cNvSpPr/>
          <p:nvPr/>
        </p:nvSpPr>
        <p:spPr>
          <a:xfrm>
            <a:off x="254000" y="6146800"/>
            <a:ext cx="11684000" cy="457200"/>
          </a:xfrm>
          <a:custGeom>
            <a:avLst/>
            <a:gdLst/>
            <a:ahLst/>
            <a:cxnLst/>
            <a:rect l="l" t="t" r="r" b="b"/>
            <a:pathLst>
              <a:path w="11684000" h="457200">
                <a:moveTo>
                  <a:pt x="50799" y="0"/>
                </a:moveTo>
                <a:lnTo>
                  <a:pt x="11633201" y="0"/>
                </a:lnTo>
                <a:cubicBezTo>
                  <a:pt x="11661256" y="0"/>
                  <a:pt x="11684000" y="22744"/>
                  <a:pt x="11684000" y="50799"/>
                </a:cubicBezTo>
                <a:lnTo>
                  <a:pt x="11684000" y="406401"/>
                </a:lnTo>
                <a:cubicBezTo>
                  <a:pt x="11684000" y="434456"/>
                  <a:pt x="11661256" y="457200"/>
                  <a:pt x="116332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2A6F76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9" name="Text 16"/>
          <p:cNvSpPr/>
          <p:nvPr/>
        </p:nvSpPr>
        <p:spPr>
          <a:xfrm>
            <a:off x="0" y="6146800"/>
            <a:ext cx="121920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600" dirty="0"/>
              <a:t>Topic 1 Step 1&amp; 3</a:t>
            </a:r>
          </a:p>
        </p:txBody>
      </p:sp>
      <p:pic>
        <p:nvPicPr>
          <p:cNvPr id="21" name="Picture 20" descr="A purple binder with cards and markers on it&#10;&#10;AI-generated content may be incorrect.">
            <a:extLst>
              <a:ext uri="{FF2B5EF4-FFF2-40B4-BE49-F238E27FC236}">
                <a16:creationId xmlns:a16="http://schemas.microsoft.com/office/drawing/2014/main" id="{5204EF7A-7E00-5DD5-FB52-71B602505B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41" r="19457"/>
          <a:stretch>
            <a:fillRect/>
          </a:stretch>
        </p:blipFill>
        <p:spPr>
          <a:xfrm rot="5400000">
            <a:off x="3299133" y="364076"/>
            <a:ext cx="1548537" cy="229065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4B9340A-B588-8F3F-59BC-C51348C05D02}"/>
              </a:ext>
            </a:extLst>
          </p:cNvPr>
          <p:cNvGrpSpPr/>
          <p:nvPr/>
        </p:nvGrpSpPr>
        <p:grpSpPr>
          <a:xfrm>
            <a:off x="4226430" y="1163147"/>
            <a:ext cx="3909560" cy="4876800"/>
            <a:chOff x="7799719" y="363120"/>
            <a:chExt cx="3909560" cy="4876800"/>
          </a:xfrm>
        </p:grpSpPr>
        <p:sp>
          <p:nvSpPr>
            <p:cNvPr id="14" name="Shape 11"/>
            <p:cNvSpPr/>
            <p:nvPr/>
          </p:nvSpPr>
          <p:spPr>
            <a:xfrm>
              <a:off x="7799719" y="363120"/>
              <a:ext cx="3759200" cy="4876800"/>
            </a:xfrm>
            <a:custGeom>
              <a:avLst/>
              <a:gdLst/>
              <a:ahLst/>
              <a:cxnLst/>
              <a:rect l="l" t="t" r="r" b="b"/>
              <a:pathLst>
                <a:path w="3759200" h="4876800">
                  <a:moveTo>
                    <a:pt x="101611" y="0"/>
                  </a:moveTo>
                  <a:lnTo>
                    <a:pt x="3657589" y="0"/>
                  </a:lnTo>
                  <a:cubicBezTo>
                    <a:pt x="3713707" y="0"/>
                    <a:pt x="3759200" y="45493"/>
                    <a:pt x="3759200" y="101611"/>
                  </a:cubicBezTo>
                  <a:lnTo>
                    <a:pt x="3759200" y="4775189"/>
                  </a:lnTo>
                  <a:cubicBezTo>
                    <a:pt x="3759200" y="4831307"/>
                    <a:pt x="3713707" y="4876800"/>
                    <a:pt x="3657589" y="4876800"/>
                  </a:cubicBezTo>
                  <a:lnTo>
                    <a:pt x="101611" y="4876800"/>
                  </a:lnTo>
                  <a:cubicBezTo>
                    <a:pt x="45493" y="4876800"/>
                    <a:pt x="0" y="4831307"/>
                    <a:pt x="0" y="4775189"/>
                  </a:cubicBezTo>
                  <a:lnTo>
                    <a:pt x="0" y="101611"/>
                  </a:lnTo>
                  <a:cubicBezTo>
                    <a:pt x="0" y="45530"/>
                    <a:pt x="45530" y="0"/>
                    <a:pt x="101611" y="0"/>
                  </a:cubicBezTo>
                  <a:close/>
                </a:path>
              </a:pathLst>
            </a:custGeom>
            <a:solidFill>
              <a:srgbClr val="2A6F76">
                <a:alpha val="10196"/>
              </a:srgbClr>
            </a:solidFill>
            <a:ln/>
          </p:spPr>
          <p:txBody>
            <a:bodyPr/>
            <a:lstStyle/>
            <a:p>
              <a:endParaRPr lang="en-CN" dirty="0"/>
            </a:p>
          </p:txBody>
        </p:sp>
        <p:sp>
          <p:nvSpPr>
            <p:cNvPr id="16" name="Text 13"/>
            <p:cNvSpPr/>
            <p:nvPr/>
          </p:nvSpPr>
          <p:spPr>
            <a:xfrm>
              <a:off x="7848479" y="1469551"/>
              <a:ext cx="3860800" cy="355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30000"/>
                </a:lnSpc>
                <a:buNone/>
              </a:pPr>
              <a:r>
                <a:rPr lang="en-US" dirty="0">
                  <a:solidFill>
                    <a:srgbClr val="00000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Info</a:t>
              </a:r>
              <a:r>
                <a:rPr lang="zh-CN" altLang="en-US" dirty="0">
                  <a:solidFill>
                    <a:srgbClr val="00000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Collection</a:t>
              </a:r>
              <a:r>
                <a:rPr lang="zh-CN" altLang="en-US" dirty="0">
                  <a:solidFill>
                    <a:srgbClr val="00000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(My System)</a:t>
              </a:r>
              <a:endParaRPr lang="en-US" sz="1600" dirty="0"/>
            </a:p>
          </p:txBody>
        </p:sp>
        <p:sp>
          <p:nvSpPr>
            <p:cNvPr id="17" name="Text 14"/>
            <p:cNvSpPr/>
            <p:nvPr/>
          </p:nvSpPr>
          <p:spPr>
            <a:xfrm>
              <a:off x="8131684" y="1845650"/>
              <a:ext cx="3352800" cy="762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600" dirty="0"/>
                <a:t>White</a:t>
              </a:r>
              <a:r>
                <a:rPr lang="en-US" altLang="zh-CN" sz="1600" dirty="0"/>
                <a:t>board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or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Online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System</a:t>
              </a:r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600" dirty="0"/>
                <a:t>And card to call the name</a:t>
              </a:r>
            </a:p>
          </p:txBody>
        </p:sp>
        <p:pic>
          <p:nvPicPr>
            <p:cNvPr id="23" name="Picture 22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B8F215B0-47B3-39E3-CEEE-1DAFE16B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2366" y="2540073"/>
              <a:ext cx="3193843" cy="2552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34D88B-5912-B03D-7D81-F1E08D998250}"/>
              </a:ext>
            </a:extLst>
          </p:cNvPr>
          <p:cNvGrpSpPr/>
          <p:nvPr/>
        </p:nvGrpSpPr>
        <p:grpSpPr>
          <a:xfrm>
            <a:off x="203705" y="1154354"/>
            <a:ext cx="3860800" cy="4876800"/>
            <a:chOff x="203200" y="1040933"/>
            <a:chExt cx="3860800" cy="4876800"/>
          </a:xfrm>
        </p:grpSpPr>
        <p:sp>
          <p:nvSpPr>
            <p:cNvPr id="6" name="Shape 3"/>
            <p:cNvSpPr/>
            <p:nvPr/>
          </p:nvSpPr>
          <p:spPr>
            <a:xfrm>
              <a:off x="304800" y="1040933"/>
              <a:ext cx="3759200" cy="4876800"/>
            </a:xfrm>
            <a:custGeom>
              <a:avLst/>
              <a:gdLst/>
              <a:ahLst/>
              <a:cxnLst/>
              <a:rect l="l" t="t" r="r" b="b"/>
              <a:pathLst>
                <a:path w="3759200" h="4876800">
                  <a:moveTo>
                    <a:pt x="101611" y="0"/>
                  </a:moveTo>
                  <a:lnTo>
                    <a:pt x="3657589" y="0"/>
                  </a:lnTo>
                  <a:cubicBezTo>
                    <a:pt x="3713707" y="0"/>
                    <a:pt x="3759200" y="45493"/>
                    <a:pt x="3759200" y="101611"/>
                  </a:cubicBezTo>
                  <a:lnTo>
                    <a:pt x="3759200" y="4775189"/>
                  </a:lnTo>
                  <a:cubicBezTo>
                    <a:pt x="3759200" y="4831307"/>
                    <a:pt x="3713707" y="4876800"/>
                    <a:pt x="3657589" y="4876800"/>
                  </a:cubicBezTo>
                  <a:lnTo>
                    <a:pt x="101611" y="4876800"/>
                  </a:lnTo>
                  <a:cubicBezTo>
                    <a:pt x="45493" y="4876800"/>
                    <a:pt x="0" y="4831307"/>
                    <a:pt x="0" y="4775189"/>
                  </a:cubicBezTo>
                  <a:lnTo>
                    <a:pt x="0" y="101611"/>
                  </a:lnTo>
                  <a:cubicBezTo>
                    <a:pt x="0" y="45530"/>
                    <a:pt x="45530" y="0"/>
                    <a:pt x="101611" y="0"/>
                  </a:cubicBezTo>
                  <a:close/>
                </a:path>
              </a:pathLst>
            </a:custGeom>
            <a:solidFill>
              <a:srgbClr val="2A6F76">
                <a:alpha val="10196"/>
              </a:srgbClr>
            </a:solidFill>
            <a:ln/>
          </p:spPr>
          <p:txBody>
            <a:bodyPr/>
            <a:lstStyle/>
            <a:p>
              <a:endParaRPr lang="en-CN" dirty="0"/>
            </a:p>
          </p:txBody>
        </p:sp>
        <p:sp>
          <p:nvSpPr>
            <p:cNvPr id="8" name="Text 5"/>
            <p:cNvSpPr/>
            <p:nvPr/>
          </p:nvSpPr>
          <p:spPr>
            <a:xfrm>
              <a:off x="203200" y="1879600"/>
              <a:ext cx="3860800" cy="355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dirty="0"/>
                <a:t>All Participants</a:t>
              </a:r>
              <a:endParaRPr lang="en-US" sz="16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457200" y="2124214"/>
              <a:ext cx="3352800" cy="1270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400" dirty="0"/>
                <a:t>Through </a:t>
              </a:r>
              <a:r>
                <a:rPr lang="en-US" sz="1400" dirty="0">
                  <a:solidFill>
                    <a:srgbClr val="000000"/>
                  </a:solidFill>
                  <a:highlight>
                    <a:srgbClr val="2A6F76">
                      <a:alpha val="20000"/>
                    </a:srgbClr>
                  </a:highlight>
                  <a:latin typeface="MiSans" pitchFamily="34" charset="0"/>
                  <a:ea typeface="MiSans" pitchFamily="34" charset="-122"/>
                  <a:cs typeface="MiSans" pitchFamily="34" charset="-120"/>
                </a:rPr>
                <a:t>choral response</a:t>
              </a:r>
              <a:r>
                <a:rPr lang="zh-CN" altLang="en-US" sz="1400" dirty="0">
                  <a:solidFill>
                    <a:srgbClr val="000000"/>
                  </a:solidFill>
                  <a:highlight>
                    <a:srgbClr val="2A6F76">
                      <a:alpha val="20000"/>
                    </a:srgbClr>
                  </a:highlight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en-US" altLang="zh-CN" sz="1600" dirty="0"/>
                <a:t>to open and end class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/>
                <a:t>And more focus on Success Criteria</a:t>
              </a:r>
            </a:p>
          </p:txBody>
        </p:sp>
        <p:pic>
          <p:nvPicPr>
            <p:cNvPr id="25" name="Picture 24" descr="A black screen with blue text&#10;&#10;AI-generated content may be incorrect.">
              <a:extLst>
                <a:ext uri="{FF2B5EF4-FFF2-40B4-BE49-F238E27FC236}">
                  <a16:creationId xmlns:a16="http://schemas.microsoft.com/office/drawing/2014/main" id="{6245FC03-93CA-64B7-A598-89ADB225B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522" y="3283228"/>
              <a:ext cx="2737756" cy="240637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02C867-679F-17C0-93F7-DD761654D424}"/>
              </a:ext>
            </a:extLst>
          </p:cNvPr>
          <p:cNvGrpSpPr/>
          <p:nvPr/>
        </p:nvGrpSpPr>
        <p:grpSpPr>
          <a:xfrm>
            <a:off x="8074021" y="1163147"/>
            <a:ext cx="3860800" cy="4876800"/>
            <a:chOff x="4165600" y="1066800"/>
            <a:chExt cx="3860800" cy="4876800"/>
          </a:xfrm>
        </p:grpSpPr>
        <p:sp>
          <p:nvSpPr>
            <p:cNvPr id="10" name="Shape 7"/>
            <p:cNvSpPr/>
            <p:nvPr/>
          </p:nvSpPr>
          <p:spPr>
            <a:xfrm>
              <a:off x="4216400" y="1066800"/>
              <a:ext cx="3759200" cy="4876800"/>
            </a:xfrm>
            <a:custGeom>
              <a:avLst/>
              <a:gdLst/>
              <a:ahLst/>
              <a:cxnLst/>
              <a:rect l="l" t="t" r="r" b="b"/>
              <a:pathLst>
                <a:path w="3759200" h="4876800">
                  <a:moveTo>
                    <a:pt x="101611" y="0"/>
                  </a:moveTo>
                  <a:lnTo>
                    <a:pt x="3657589" y="0"/>
                  </a:lnTo>
                  <a:cubicBezTo>
                    <a:pt x="3713707" y="0"/>
                    <a:pt x="3759200" y="45493"/>
                    <a:pt x="3759200" y="101611"/>
                  </a:cubicBezTo>
                  <a:lnTo>
                    <a:pt x="3759200" y="4775189"/>
                  </a:lnTo>
                  <a:cubicBezTo>
                    <a:pt x="3759200" y="4831307"/>
                    <a:pt x="3713707" y="4876800"/>
                    <a:pt x="3657589" y="4876800"/>
                  </a:cubicBezTo>
                  <a:lnTo>
                    <a:pt x="101611" y="4876800"/>
                  </a:lnTo>
                  <a:cubicBezTo>
                    <a:pt x="45493" y="4876800"/>
                    <a:pt x="0" y="4831307"/>
                    <a:pt x="0" y="4775189"/>
                  </a:cubicBezTo>
                  <a:lnTo>
                    <a:pt x="0" y="101611"/>
                  </a:lnTo>
                  <a:cubicBezTo>
                    <a:pt x="0" y="45530"/>
                    <a:pt x="45530" y="0"/>
                    <a:pt x="101611" y="0"/>
                  </a:cubicBezTo>
                  <a:close/>
                </a:path>
              </a:pathLst>
            </a:custGeom>
            <a:solidFill>
              <a:srgbClr val="2A6F76">
                <a:alpha val="10196"/>
              </a:srgbClr>
            </a:solidFill>
            <a:ln/>
          </p:spPr>
          <p:txBody>
            <a:bodyPr/>
            <a:lstStyle/>
            <a:p>
              <a:endParaRPr lang="en-CN" dirty="0"/>
            </a:p>
          </p:txBody>
        </p:sp>
        <p:sp>
          <p:nvSpPr>
            <p:cNvPr id="12" name="Text 9"/>
            <p:cNvSpPr/>
            <p:nvPr/>
          </p:nvSpPr>
          <p:spPr>
            <a:xfrm>
              <a:off x="4165600" y="1879600"/>
              <a:ext cx="3860800" cy="355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30000"/>
                </a:lnSpc>
                <a:buNone/>
              </a:pPr>
              <a:r>
                <a:rPr lang="en-US" dirty="0">
                  <a:solidFill>
                    <a:srgbClr val="00000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Rewards</a:t>
              </a:r>
              <a:endParaRPr lang="en-US" sz="1600" dirty="0"/>
            </a:p>
          </p:txBody>
        </p:sp>
        <p:sp>
          <p:nvSpPr>
            <p:cNvPr id="13" name="Text 10"/>
            <p:cNvSpPr/>
            <p:nvPr/>
          </p:nvSpPr>
          <p:spPr>
            <a:xfrm>
              <a:off x="4419600" y="2336800"/>
              <a:ext cx="3352800" cy="762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1600" dirty="0"/>
                <a:t>Use Kahoot and give the student the first place or second place </a:t>
              </a:r>
            </a:p>
          </p:txBody>
        </p:sp>
        <p:pic>
          <p:nvPicPr>
            <p:cNvPr id="27" name="Picture 26" descr="A black screen with blue text&#10;&#10;AI-generated content may be incorrect.">
              <a:extLst>
                <a:ext uri="{FF2B5EF4-FFF2-40B4-BE49-F238E27FC236}">
                  <a16:creationId xmlns:a16="http://schemas.microsoft.com/office/drawing/2014/main" id="{C086655A-3FB3-40DA-EFF4-2CE424AE3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8325" y="3282321"/>
              <a:ext cx="3414939" cy="205923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A3A03-F657-3B41-1375-4C9DEE9DC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7-d2nf6098bjvh7rlivvv0.jpeg">
            <a:extLst>
              <a:ext uri="{FF2B5EF4-FFF2-40B4-BE49-F238E27FC236}">
                <a16:creationId xmlns:a16="http://schemas.microsoft.com/office/drawing/2014/main" id="{D1F2C427-63EF-8000-F499-A8226AD6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FD8FC970-20C0-8181-4A7C-CE83032FFDB1}"/>
              </a:ext>
            </a:extLst>
          </p:cNvPr>
          <p:cNvSpPr/>
          <p:nvPr/>
        </p:nvSpPr>
        <p:spPr>
          <a:xfrm>
            <a:off x="254000" y="254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F53DBFDC-1F7C-3274-3BC6-982C6A542172}"/>
              </a:ext>
            </a:extLst>
          </p:cNvPr>
          <p:cNvSpPr/>
          <p:nvPr/>
        </p:nvSpPr>
        <p:spPr>
          <a:xfrm>
            <a:off x="387350" y="406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49734" y="57150"/>
                </a:moveTo>
                <a:cubicBezTo>
                  <a:pt x="239851" y="57150"/>
                  <a:pt x="230267" y="59829"/>
                  <a:pt x="221873" y="64710"/>
                </a:cubicBezTo>
                <a:cubicBezTo>
                  <a:pt x="212467" y="55185"/>
                  <a:pt x="201513" y="47208"/>
                  <a:pt x="189428" y="41196"/>
                </a:cubicBezTo>
                <a:cubicBezTo>
                  <a:pt x="206216" y="26908"/>
                  <a:pt x="227588" y="19050"/>
                  <a:pt x="249734" y="19050"/>
                </a:cubicBezTo>
                <a:cubicBezTo>
                  <a:pt x="301169" y="19050"/>
                  <a:pt x="342900" y="60722"/>
                  <a:pt x="342900" y="112216"/>
                </a:cubicBezTo>
                <a:cubicBezTo>
                  <a:pt x="342900" y="136922"/>
                  <a:pt x="333077" y="160615"/>
                  <a:pt x="315635" y="178058"/>
                </a:cubicBezTo>
                <a:lnTo>
                  <a:pt x="273308" y="220385"/>
                </a:lnTo>
                <a:cubicBezTo>
                  <a:pt x="255865" y="237827"/>
                  <a:pt x="232172" y="247650"/>
                  <a:pt x="207466" y="247650"/>
                </a:cubicBezTo>
                <a:cubicBezTo>
                  <a:pt x="156031" y="247650"/>
                  <a:pt x="114300" y="205978"/>
                  <a:pt x="114300" y="154484"/>
                </a:cubicBezTo>
                <a:cubicBezTo>
                  <a:pt x="114300" y="153591"/>
                  <a:pt x="114300" y="152698"/>
                  <a:pt x="114360" y="151805"/>
                </a:cubicBezTo>
                <a:cubicBezTo>
                  <a:pt x="114657" y="141268"/>
                  <a:pt x="123408" y="132993"/>
                  <a:pt x="133945" y="133290"/>
                </a:cubicBezTo>
                <a:cubicBezTo>
                  <a:pt x="144482" y="133588"/>
                  <a:pt x="152757" y="142339"/>
                  <a:pt x="152460" y="152876"/>
                </a:cubicBezTo>
                <a:cubicBezTo>
                  <a:pt x="152460" y="153412"/>
                  <a:pt x="152460" y="153948"/>
                  <a:pt x="152460" y="154424"/>
                </a:cubicBezTo>
                <a:cubicBezTo>
                  <a:pt x="152460" y="184845"/>
                  <a:pt x="177105" y="209490"/>
                  <a:pt x="207526" y="209490"/>
                </a:cubicBezTo>
                <a:cubicBezTo>
                  <a:pt x="222111" y="209490"/>
                  <a:pt x="236101" y="203716"/>
                  <a:pt x="246459" y="193358"/>
                </a:cubicBezTo>
                <a:lnTo>
                  <a:pt x="288786" y="151031"/>
                </a:lnTo>
                <a:cubicBezTo>
                  <a:pt x="299085" y="140732"/>
                  <a:pt x="304919" y="126683"/>
                  <a:pt x="304919" y="112097"/>
                </a:cubicBezTo>
                <a:cubicBezTo>
                  <a:pt x="304919" y="81677"/>
                  <a:pt x="280273" y="57031"/>
                  <a:pt x="249853" y="57031"/>
                </a:cubicBezTo>
                <a:close/>
                <a:moveTo>
                  <a:pt x="163830" y="103168"/>
                </a:moveTo>
                <a:cubicBezTo>
                  <a:pt x="162699" y="102691"/>
                  <a:pt x="161568" y="102037"/>
                  <a:pt x="160556" y="101322"/>
                </a:cubicBezTo>
                <a:cubicBezTo>
                  <a:pt x="153055" y="97453"/>
                  <a:pt x="144482" y="95250"/>
                  <a:pt x="135493" y="95250"/>
                </a:cubicBezTo>
                <a:cubicBezTo>
                  <a:pt x="120908" y="95250"/>
                  <a:pt x="106918" y="101025"/>
                  <a:pt x="96560" y="111383"/>
                </a:cubicBezTo>
                <a:lnTo>
                  <a:pt x="54233" y="153710"/>
                </a:lnTo>
                <a:cubicBezTo>
                  <a:pt x="43934" y="164009"/>
                  <a:pt x="38100" y="178058"/>
                  <a:pt x="38100" y="192643"/>
                </a:cubicBezTo>
                <a:cubicBezTo>
                  <a:pt x="38100" y="223064"/>
                  <a:pt x="62746" y="247710"/>
                  <a:pt x="93166" y="247710"/>
                </a:cubicBezTo>
                <a:cubicBezTo>
                  <a:pt x="102989" y="247710"/>
                  <a:pt x="112574" y="245090"/>
                  <a:pt x="120967" y="240209"/>
                </a:cubicBezTo>
                <a:cubicBezTo>
                  <a:pt x="130373" y="249734"/>
                  <a:pt x="141327" y="257711"/>
                  <a:pt x="153472" y="263723"/>
                </a:cubicBezTo>
                <a:cubicBezTo>
                  <a:pt x="136684" y="277951"/>
                  <a:pt x="115372" y="285869"/>
                  <a:pt x="93166" y="285869"/>
                </a:cubicBezTo>
                <a:cubicBezTo>
                  <a:pt x="41731" y="285869"/>
                  <a:pt x="0" y="244197"/>
                  <a:pt x="0" y="192703"/>
                </a:cubicBezTo>
                <a:cubicBezTo>
                  <a:pt x="0" y="167997"/>
                  <a:pt x="9823" y="144304"/>
                  <a:pt x="27265" y="126861"/>
                </a:cubicBezTo>
                <a:lnTo>
                  <a:pt x="69592" y="84534"/>
                </a:lnTo>
                <a:cubicBezTo>
                  <a:pt x="87035" y="67092"/>
                  <a:pt x="110728" y="57269"/>
                  <a:pt x="135434" y="57269"/>
                </a:cubicBezTo>
                <a:cubicBezTo>
                  <a:pt x="186988" y="57269"/>
                  <a:pt x="228600" y="99298"/>
                  <a:pt x="228600" y="150674"/>
                </a:cubicBezTo>
                <a:cubicBezTo>
                  <a:pt x="228600" y="151448"/>
                  <a:pt x="228600" y="152221"/>
                  <a:pt x="228600" y="152995"/>
                </a:cubicBezTo>
                <a:cubicBezTo>
                  <a:pt x="228362" y="163532"/>
                  <a:pt x="219611" y="171807"/>
                  <a:pt x="209074" y="171569"/>
                </a:cubicBezTo>
                <a:cubicBezTo>
                  <a:pt x="198537" y="171331"/>
                  <a:pt x="190262" y="162580"/>
                  <a:pt x="190500" y="152043"/>
                </a:cubicBezTo>
                <a:cubicBezTo>
                  <a:pt x="190500" y="151567"/>
                  <a:pt x="190500" y="151150"/>
                  <a:pt x="190500" y="150674"/>
                </a:cubicBezTo>
                <a:cubicBezTo>
                  <a:pt x="190500" y="130612"/>
                  <a:pt x="179784" y="112990"/>
                  <a:pt x="163830" y="10328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0ECFDD82-8292-A8AC-5E7D-6B72A5825F0F}"/>
              </a:ext>
            </a:extLst>
          </p:cNvPr>
          <p:cNvSpPr/>
          <p:nvPr/>
        </p:nvSpPr>
        <p:spPr>
          <a:xfrm>
            <a:off x="254000" y="1066800"/>
            <a:ext cx="5689600" cy="5537200"/>
          </a:xfrm>
          <a:custGeom>
            <a:avLst/>
            <a:gdLst/>
            <a:ahLst/>
            <a:cxnLst/>
            <a:rect l="l" t="t" r="r" b="b"/>
            <a:pathLst>
              <a:path w="5689600" h="5537200">
                <a:moveTo>
                  <a:pt x="101608" y="0"/>
                </a:moveTo>
                <a:lnTo>
                  <a:pt x="5587992" y="0"/>
                </a:lnTo>
                <a:cubicBezTo>
                  <a:pt x="5644109" y="0"/>
                  <a:pt x="5689600" y="45491"/>
                  <a:pt x="5689600" y="101608"/>
                </a:cubicBezTo>
                <a:lnTo>
                  <a:pt x="5689600" y="5435592"/>
                </a:lnTo>
                <a:cubicBezTo>
                  <a:pt x="5689600" y="5491709"/>
                  <a:pt x="5644109" y="5537200"/>
                  <a:pt x="5587992" y="5537200"/>
                </a:cubicBezTo>
                <a:lnTo>
                  <a:pt x="101608" y="5537200"/>
                </a:lnTo>
                <a:cubicBezTo>
                  <a:pt x="45491" y="5537200"/>
                  <a:pt x="0" y="5491709"/>
                  <a:pt x="0" y="54355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>
              <a:solidFill>
                <a:srgbClr val="92D050"/>
              </a:solidFill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F3496D07-4762-04F2-23EE-3871179B02E5}"/>
              </a:ext>
            </a:extLst>
          </p:cNvPr>
          <p:cNvSpPr/>
          <p:nvPr/>
        </p:nvSpPr>
        <p:spPr>
          <a:xfrm>
            <a:off x="457200" y="12700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B050"/>
                </a:solidFill>
              </a:rPr>
              <a:t>QTM Element: Cultural Knowledge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8D7EF617-B422-89F2-C082-8E4D00E98CE9}"/>
              </a:ext>
            </a:extLst>
          </p:cNvPr>
          <p:cNvSpPr/>
          <p:nvPr/>
        </p:nvSpPr>
        <p:spPr>
          <a:xfrm>
            <a:off x="457200" y="1905000"/>
            <a:ext cx="5283200" cy="34732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00B050"/>
                </a:solidFill>
              </a:rPr>
              <a:t>Overview:</a:t>
            </a:r>
            <a:r>
              <a:rPr lang="en-US" sz="1600" dirty="0">
                <a:solidFill>
                  <a:srgbClr val="00B050"/>
                </a:solidFill>
              </a:rPr>
              <a:t> A 5-minute collaborative activity where students compare Japanese samurai and European knights using Venn diagrams or comparison charts in breakout rooms.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Key Focus: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Cultural values (honor, loyalty, discipline)</a:t>
            </a:r>
          </a:p>
          <a:p>
            <a:r>
              <a:rPr lang="en-US" sz="1600" dirty="0">
                <a:solidFill>
                  <a:srgbClr val="00B050"/>
                </a:solidFill>
              </a:rPr>
              <a:t>Similarities and differences between warrior classes</a:t>
            </a:r>
          </a:p>
          <a:p>
            <a:r>
              <a:rPr lang="en-US" sz="1600" dirty="0">
                <a:solidFill>
                  <a:srgbClr val="00B050"/>
                </a:solidFill>
              </a:rPr>
              <a:t>Modern influences of historical traditions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Language Practice:</a:t>
            </a:r>
            <a:r>
              <a:rPr lang="en-US" sz="1600" dirty="0">
                <a:solidFill>
                  <a:srgbClr val="00B050"/>
                </a:solidFill>
              </a:rPr>
              <a:t> Students use Japanese sentence templates to express comparisons while exploring how these historical figures shaped contemporary Eastern and Western cultures.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Goal:</a:t>
            </a:r>
            <a:r>
              <a:rPr lang="en-US" sz="1600" dirty="0">
                <a:solidFill>
                  <a:srgbClr val="00B050"/>
                </a:solidFill>
              </a:rPr>
              <a:t> Build cross-cultural understanding through active comparison and critical thinking about warrior traditions in both civilizations.</a:t>
            </a: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8BD97BEF-1B96-1FAD-D7BA-9AA7CD80399C}"/>
              </a:ext>
            </a:extLst>
          </p:cNvPr>
          <p:cNvSpPr/>
          <p:nvPr/>
        </p:nvSpPr>
        <p:spPr>
          <a:xfrm>
            <a:off x="406400" y="5922554"/>
            <a:ext cx="5283200" cy="457200"/>
          </a:xfrm>
          <a:custGeom>
            <a:avLst/>
            <a:gdLst/>
            <a:ahLst/>
            <a:cxnLst/>
            <a:rect l="l" t="t" r="r" b="b"/>
            <a:pathLst>
              <a:path w="5283200" h="457200">
                <a:moveTo>
                  <a:pt x="50799" y="0"/>
                </a:moveTo>
                <a:lnTo>
                  <a:pt x="5232401" y="0"/>
                </a:lnTo>
                <a:cubicBezTo>
                  <a:pt x="5260456" y="0"/>
                  <a:pt x="5283200" y="22744"/>
                  <a:pt x="5283200" y="50799"/>
                </a:cubicBezTo>
                <a:lnTo>
                  <a:pt x="5283200" y="406401"/>
                </a:lnTo>
                <a:cubicBezTo>
                  <a:pt x="5283200" y="434456"/>
                  <a:pt x="5260456" y="457200"/>
                  <a:pt x="52324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BA83FD17-0771-1B4A-7512-47CBBB81B896}"/>
              </a:ext>
            </a:extLst>
          </p:cNvPr>
          <p:cNvSpPr/>
          <p:nvPr/>
        </p:nvSpPr>
        <p:spPr>
          <a:xfrm>
            <a:off x="457200" y="5943600"/>
            <a:ext cx="57912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Activity 3</a:t>
            </a:r>
            <a:endParaRPr lang="en-US" sz="1600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9D710E8D-EFD9-2FA6-A2B0-1CD6AB0FB98A}"/>
              </a:ext>
            </a:extLst>
          </p:cNvPr>
          <p:cNvSpPr/>
          <p:nvPr/>
        </p:nvSpPr>
        <p:spPr>
          <a:xfrm>
            <a:off x="6248400" y="1066800"/>
            <a:ext cx="5689600" cy="5537200"/>
          </a:xfrm>
          <a:custGeom>
            <a:avLst/>
            <a:gdLst/>
            <a:ahLst/>
            <a:cxnLst/>
            <a:rect l="l" t="t" r="r" b="b"/>
            <a:pathLst>
              <a:path w="5689600" h="5537200">
                <a:moveTo>
                  <a:pt x="101608" y="0"/>
                </a:moveTo>
                <a:lnTo>
                  <a:pt x="5587992" y="0"/>
                </a:lnTo>
                <a:cubicBezTo>
                  <a:pt x="5644109" y="0"/>
                  <a:pt x="5689600" y="45491"/>
                  <a:pt x="5689600" y="101608"/>
                </a:cubicBezTo>
                <a:lnTo>
                  <a:pt x="5689600" y="5435592"/>
                </a:lnTo>
                <a:cubicBezTo>
                  <a:pt x="5689600" y="5491709"/>
                  <a:pt x="5644109" y="5537200"/>
                  <a:pt x="5587992" y="5537200"/>
                </a:cubicBezTo>
                <a:lnTo>
                  <a:pt x="101608" y="5537200"/>
                </a:lnTo>
                <a:cubicBezTo>
                  <a:pt x="45491" y="5537200"/>
                  <a:pt x="0" y="5491709"/>
                  <a:pt x="0" y="54355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C78B3E">
              <a:alpha val="16471"/>
            </a:srgbClr>
          </a:solidFill>
          <a:ln/>
        </p:spPr>
        <p:txBody>
          <a:bodyPr/>
          <a:lstStyle/>
          <a:p>
            <a:endParaRPr lang="en-CN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FF25C756-351B-B503-F6A8-C68F3EBFAE7B}"/>
              </a:ext>
            </a:extLst>
          </p:cNvPr>
          <p:cNvSpPr/>
          <p:nvPr/>
        </p:nvSpPr>
        <p:spPr>
          <a:xfrm>
            <a:off x="1066799" y="330200"/>
            <a:ext cx="893717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dirty="0">
                <a:solidFill>
                  <a:srgbClr val="C78B3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ST5: </a:t>
            </a:r>
            <a:r>
              <a:rPr lang="en-US" sz="3200" dirty="0">
                <a:solidFill>
                  <a:srgbClr val="00B050"/>
                </a:solidFill>
              </a:rPr>
              <a:t>Significance Culture Knowledge (East and West)</a:t>
            </a:r>
            <a:r>
              <a:rPr lang="en-US" sz="3000" dirty="0">
                <a:solidFill>
                  <a:srgbClr val="00B0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20" name="Picture 19" descr="A black screen with green text&#10;&#10;AI-generated content may be incorrect.">
            <a:extLst>
              <a:ext uri="{FF2B5EF4-FFF2-40B4-BE49-F238E27FC236}">
                <a16:creationId xmlns:a16="http://schemas.microsoft.com/office/drawing/2014/main" id="{7270C88B-0E5C-388B-4D97-1B8BC4CB6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554" y="1258116"/>
            <a:ext cx="3065846" cy="2120084"/>
          </a:xfrm>
          <a:prstGeom prst="rect">
            <a:avLst/>
          </a:prstGeom>
        </p:spPr>
      </p:pic>
      <p:pic>
        <p:nvPicPr>
          <p:cNvPr id="21" name="Picture 20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1F787D09-ABA9-1B63-9812-7BF877414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0" y="1148664"/>
            <a:ext cx="2318954" cy="2229535"/>
          </a:xfrm>
          <a:prstGeom prst="rect">
            <a:avLst/>
          </a:prstGeom>
        </p:spPr>
      </p:pic>
      <p:pic>
        <p:nvPicPr>
          <p:cNvPr id="23" name="Picture 22" descr="A person in armor standing in front of a whiteboard&#10;&#10;AI-generated content may be incorrect.">
            <a:extLst>
              <a:ext uri="{FF2B5EF4-FFF2-40B4-BE49-F238E27FC236}">
                <a16:creationId xmlns:a16="http://schemas.microsoft.com/office/drawing/2014/main" id="{5791525E-09BA-E373-E8BB-142F415CA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376" y="3460063"/>
            <a:ext cx="2885204" cy="3397936"/>
          </a:xfrm>
          <a:prstGeom prst="rect">
            <a:avLst/>
          </a:prstGeom>
        </p:spPr>
      </p:pic>
      <p:pic>
        <p:nvPicPr>
          <p:cNvPr id="25" name="Picture 24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99AF354E-97D0-8CF1-7B33-73E5260EC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5417" y="3608943"/>
            <a:ext cx="4276583" cy="32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539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254000" y="254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C78B3E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4" name="Shape 1"/>
          <p:cNvSpPr/>
          <p:nvPr/>
        </p:nvSpPr>
        <p:spPr>
          <a:xfrm>
            <a:off x="387350" y="406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49734" y="57150"/>
                </a:moveTo>
                <a:cubicBezTo>
                  <a:pt x="239851" y="57150"/>
                  <a:pt x="230267" y="59829"/>
                  <a:pt x="221873" y="64710"/>
                </a:cubicBezTo>
                <a:cubicBezTo>
                  <a:pt x="212467" y="55185"/>
                  <a:pt x="201513" y="47208"/>
                  <a:pt x="189428" y="41196"/>
                </a:cubicBezTo>
                <a:cubicBezTo>
                  <a:pt x="206216" y="26908"/>
                  <a:pt x="227588" y="19050"/>
                  <a:pt x="249734" y="19050"/>
                </a:cubicBezTo>
                <a:cubicBezTo>
                  <a:pt x="301169" y="19050"/>
                  <a:pt x="342900" y="60722"/>
                  <a:pt x="342900" y="112216"/>
                </a:cubicBezTo>
                <a:cubicBezTo>
                  <a:pt x="342900" y="136922"/>
                  <a:pt x="333077" y="160615"/>
                  <a:pt x="315635" y="178058"/>
                </a:cubicBezTo>
                <a:lnTo>
                  <a:pt x="273308" y="220385"/>
                </a:lnTo>
                <a:cubicBezTo>
                  <a:pt x="255865" y="237827"/>
                  <a:pt x="232172" y="247650"/>
                  <a:pt x="207466" y="247650"/>
                </a:cubicBezTo>
                <a:cubicBezTo>
                  <a:pt x="156031" y="247650"/>
                  <a:pt x="114300" y="205978"/>
                  <a:pt x="114300" y="154484"/>
                </a:cubicBezTo>
                <a:cubicBezTo>
                  <a:pt x="114300" y="153591"/>
                  <a:pt x="114300" y="152698"/>
                  <a:pt x="114360" y="151805"/>
                </a:cubicBezTo>
                <a:cubicBezTo>
                  <a:pt x="114657" y="141268"/>
                  <a:pt x="123408" y="132993"/>
                  <a:pt x="133945" y="133290"/>
                </a:cubicBezTo>
                <a:cubicBezTo>
                  <a:pt x="144482" y="133588"/>
                  <a:pt x="152757" y="142339"/>
                  <a:pt x="152460" y="152876"/>
                </a:cubicBezTo>
                <a:cubicBezTo>
                  <a:pt x="152460" y="153412"/>
                  <a:pt x="152460" y="153948"/>
                  <a:pt x="152460" y="154424"/>
                </a:cubicBezTo>
                <a:cubicBezTo>
                  <a:pt x="152460" y="184845"/>
                  <a:pt x="177105" y="209490"/>
                  <a:pt x="207526" y="209490"/>
                </a:cubicBezTo>
                <a:cubicBezTo>
                  <a:pt x="222111" y="209490"/>
                  <a:pt x="236101" y="203716"/>
                  <a:pt x="246459" y="193358"/>
                </a:cubicBezTo>
                <a:lnTo>
                  <a:pt x="288786" y="151031"/>
                </a:lnTo>
                <a:cubicBezTo>
                  <a:pt x="299085" y="140732"/>
                  <a:pt x="304919" y="126683"/>
                  <a:pt x="304919" y="112097"/>
                </a:cubicBezTo>
                <a:cubicBezTo>
                  <a:pt x="304919" y="81677"/>
                  <a:pt x="280273" y="57031"/>
                  <a:pt x="249853" y="57031"/>
                </a:cubicBezTo>
                <a:close/>
                <a:moveTo>
                  <a:pt x="163830" y="103168"/>
                </a:moveTo>
                <a:cubicBezTo>
                  <a:pt x="162699" y="102691"/>
                  <a:pt x="161568" y="102037"/>
                  <a:pt x="160556" y="101322"/>
                </a:cubicBezTo>
                <a:cubicBezTo>
                  <a:pt x="153055" y="97453"/>
                  <a:pt x="144482" y="95250"/>
                  <a:pt x="135493" y="95250"/>
                </a:cubicBezTo>
                <a:cubicBezTo>
                  <a:pt x="120908" y="95250"/>
                  <a:pt x="106918" y="101025"/>
                  <a:pt x="96560" y="111383"/>
                </a:cubicBezTo>
                <a:lnTo>
                  <a:pt x="54233" y="153710"/>
                </a:lnTo>
                <a:cubicBezTo>
                  <a:pt x="43934" y="164009"/>
                  <a:pt x="38100" y="178058"/>
                  <a:pt x="38100" y="192643"/>
                </a:cubicBezTo>
                <a:cubicBezTo>
                  <a:pt x="38100" y="223064"/>
                  <a:pt x="62746" y="247710"/>
                  <a:pt x="93166" y="247710"/>
                </a:cubicBezTo>
                <a:cubicBezTo>
                  <a:pt x="102989" y="247710"/>
                  <a:pt x="112574" y="245090"/>
                  <a:pt x="120967" y="240209"/>
                </a:cubicBezTo>
                <a:cubicBezTo>
                  <a:pt x="130373" y="249734"/>
                  <a:pt x="141327" y="257711"/>
                  <a:pt x="153472" y="263723"/>
                </a:cubicBezTo>
                <a:cubicBezTo>
                  <a:pt x="136684" y="277951"/>
                  <a:pt x="115372" y="285869"/>
                  <a:pt x="93166" y="285869"/>
                </a:cubicBezTo>
                <a:cubicBezTo>
                  <a:pt x="41731" y="285869"/>
                  <a:pt x="0" y="244197"/>
                  <a:pt x="0" y="192703"/>
                </a:cubicBezTo>
                <a:cubicBezTo>
                  <a:pt x="0" y="167997"/>
                  <a:pt x="9823" y="144304"/>
                  <a:pt x="27265" y="126861"/>
                </a:cubicBezTo>
                <a:lnTo>
                  <a:pt x="69592" y="84534"/>
                </a:lnTo>
                <a:cubicBezTo>
                  <a:pt x="87035" y="67092"/>
                  <a:pt x="110728" y="57269"/>
                  <a:pt x="135434" y="57269"/>
                </a:cubicBezTo>
                <a:cubicBezTo>
                  <a:pt x="186988" y="57269"/>
                  <a:pt x="228600" y="99298"/>
                  <a:pt x="228600" y="150674"/>
                </a:cubicBezTo>
                <a:cubicBezTo>
                  <a:pt x="228600" y="151448"/>
                  <a:pt x="228600" y="152221"/>
                  <a:pt x="228600" y="152995"/>
                </a:cubicBezTo>
                <a:cubicBezTo>
                  <a:pt x="228362" y="163532"/>
                  <a:pt x="219611" y="171807"/>
                  <a:pt x="209074" y="171569"/>
                </a:cubicBezTo>
                <a:cubicBezTo>
                  <a:pt x="198537" y="171331"/>
                  <a:pt x="190262" y="162580"/>
                  <a:pt x="190500" y="152043"/>
                </a:cubicBezTo>
                <a:cubicBezTo>
                  <a:pt x="190500" y="151567"/>
                  <a:pt x="190500" y="151150"/>
                  <a:pt x="190500" y="150674"/>
                </a:cubicBezTo>
                <a:cubicBezTo>
                  <a:pt x="190500" y="130612"/>
                  <a:pt x="179784" y="112990"/>
                  <a:pt x="163830" y="10328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5" name="Text 2"/>
          <p:cNvSpPr/>
          <p:nvPr/>
        </p:nvSpPr>
        <p:spPr>
          <a:xfrm>
            <a:off x="1066799" y="330200"/>
            <a:ext cx="893717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dirty="0">
                <a:solidFill>
                  <a:srgbClr val="00B0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ST6: </a:t>
            </a:r>
            <a:r>
              <a:rPr lang="en-US" sz="3200" dirty="0">
                <a:solidFill>
                  <a:srgbClr val="00B050"/>
                </a:solidFill>
              </a:rPr>
              <a:t>Significance Culture Knowledge (Back and now)</a:t>
            </a:r>
            <a:r>
              <a:rPr lang="en-US" sz="3000" dirty="0">
                <a:solidFill>
                  <a:srgbClr val="00B0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254000" y="1155700"/>
            <a:ext cx="5689600" cy="5537200"/>
          </a:xfrm>
          <a:custGeom>
            <a:avLst/>
            <a:gdLst/>
            <a:ahLst/>
            <a:cxnLst/>
            <a:rect l="l" t="t" r="r" b="b"/>
            <a:pathLst>
              <a:path w="5689600" h="5537200">
                <a:moveTo>
                  <a:pt x="101608" y="0"/>
                </a:moveTo>
                <a:lnTo>
                  <a:pt x="5587992" y="0"/>
                </a:lnTo>
                <a:cubicBezTo>
                  <a:pt x="5644109" y="0"/>
                  <a:pt x="5689600" y="45491"/>
                  <a:pt x="5689600" y="101608"/>
                </a:cubicBezTo>
                <a:lnTo>
                  <a:pt x="5689600" y="5435592"/>
                </a:lnTo>
                <a:cubicBezTo>
                  <a:pt x="5689600" y="5491709"/>
                  <a:pt x="5644109" y="5537200"/>
                  <a:pt x="5587992" y="5537200"/>
                </a:cubicBezTo>
                <a:lnTo>
                  <a:pt x="101608" y="5537200"/>
                </a:lnTo>
                <a:cubicBezTo>
                  <a:pt x="45491" y="5537200"/>
                  <a:pt x="0" y="5491709"/>
                  <a:pt x="0" y="54355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C78B3E">
              <a:alpha val="10196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8" name="Text 5"/>
          <p:cNvSpPr/>
          <p:nvPr/>
        </p:nvSpPr>
        <p:spPr>
          <a:xfrm>
            <a:off x="457200" y="1835150"/>
            <a:ext cx="5283200" cy="264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00B050"/>
                </a:solidFill>
              </a:rPr>
              <a:t>Activity Brief: Ancient vs. Modern Japan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Overview:</a:t>
            </a:r>
            <a:r>
              <a:rPr lang="en-US" sz="1600" dirty="0">
                <a:solidFill>
                  <a:srgbClr val="00B050"/>
                </a:solidFill>
              </a:rPr>
              <a:t> Compare how samurai values persist in modern Japanese society through a visual exploration of historical armor/castles and contemporary practices.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Key Connection:</a:t>
            </a:r>
            <a:r>
              <a:rPr lang="en-US" sz="1600" dirty="0">
                <a:solidFill>
                  <a:srgbClr val="00B050"/>
                </a:solidFill>
              </a:rPr>
              <a:t> From ancient samurai to modern Japanese - same values of honor, loyalty, and discipline now expressed through Kendo, Judo, business culture, and daily language like "</a:t>
            </a:r>
            <a:r>
              <a:rPr lang="en-US" sz="1600" dirty="0" err="1">
                <a:solidFill>
                  <a:srgbClr val="00B050"/>
                </a:solidFill>
              </a:rPr>
              <a:t>Ganbatte</a:t>
            </a:r>
            <a:r>
              <a:rPr lang="en-US" sz="1600" dirty="0">
                <a:solidFill>
                  <a:srgbClr val="00B050"/>
                </a:solidFill>
              </a:rPr>
              <a:t>."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Goal:</a:t>
            </a:r>
            <a:r>
              <a:rPr lang="en-US" sz="1600" dirty="0">
                <a:solidFill>
                  <a:srgbClr val="00B050"/>
                </a:solidFill>
              </a:rPr>
              <a:t> Show cultural continuity - how ancient Japanese warrior values still shape modern Japanese identity today.</a:t>
            </a:r>
          </a:p>
        </p:txBody>
      </p:sp>
      <p:sp>
        <p:nvSpPr>
          <p:cNvPr id="9" name="Shape 6"/>
          <p:cNvSpPr/>
          <p:nvPr/>
        </p:nvSpPr>
        <p:spPr>
          <a:xfrm>
            <a:off x="457200" y="5943600"/>
            <a:ext cx="5283200" cy="457200"/>
          </a:xfrm>
          <a:custGeom>
            <a:avLst/>
            <a:gdLst/>
            <a:ahLst/>
            <a:cxnLst/>
            <a:rect l="l" t="t" r="r" b="b"/>
            <a:pathLst>
              <a:path w="5283200" h="457200">
                <a:moveTo>
                  <a:pt x="50799" y="0"/>
                </a:moveTo>
                <a:lnTo>
                  <a:pt x="5232401" y="0"/>
                </a:lnTo>
                <a:cubicBezTo>
                  <a:pt x="5260456" y="0"/>
                  <a:pt x="5283200" y="22744"/>
                  <a:pt x="5283200" y="50799"/>
                </a:cubicBezTo>
                <a:lnTo>
                  <a:pt x="5283200" y="406401"/>
                </a:lnTo>
                <a:cubicBezTo>
                  <a:pt x="5283200" y="434456"/>
                  <a:pt x="5260456" y="457200"/>
                  <a:pt x="52324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C78B3E">
              <a:alpha val="20000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10" name="Text 7"/>
          <p:cNvSpPr/>
          <p:nvPr/>
        </p:nvSpPr>
        <p:spPr>
          <a:xfrm>
            <a:off x="457200" y="5943600"/>
            <a:ext cx="5791200" cy="457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/>
              <a:t>Topic 2 Step 2</a:t>
            </a:r>
          </a:p>
        </p:txBody>
      </p:sp>
      <p:sp>
        <p:nvSpPr>
          <p:cNvPr id="11" name="Shape 8"/>
          <p:cNvSpPr/>
          <p:nvPr/>
        </p:nvSpPr>
        <p:spPr>
          <a:xfrm>
            <a:off x="6248400" y="1066800"/>
            <a:ext cx="5689600" cy="5537200"/>
          </a:xfrm>
          <a:custGeom>
            <a:avLst/>
            <a:gdLst/>
            <a:ahLst/>
            <a:cxnLst/>
            <a:rect l="l" t="t" r="r" b="b"/>
            <a:pathLst>
              <a:path w="5689600" h="5537200">
                <a:moveTo>
                  <a:pt x="101608" y="0"/>
                </a:moveTo>
                <a:lnTo>
                  <a:pt x="5587992" y="0"/>
                </a:lnTo>
                <a:cubicBezTo>
                  <a:pt x="5644109" y="0"/>
                  <a:pt x="5689600" y="45491"/>
                  <a:pt x="5689600" y="101608"/>
                </a:cubicBezTo>
                <a:lnTo>
                  <a:pt x="5689600" y="5435592"/>
                </a:lnTo>
                <a:cubicBezTo>
                  <a:pt x="5689600" y="5491709"/>
                  <a:pt x="5644109" y="5537200"/>
                  <a:pt x="5587992" y="5537200"/>
                </a:cubicBezTo>
                <a:lnTo>
                  <a:pt x="101608" y="5537200"/>
                </a:lnTo>
                <a:cubicBezTo>
                  <a:pt x="45491" y="5537200"/>
                  <a:pt x="0" y="5491709"/>
                  <a:pt x="0" y="54355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C78B3E">
              <a:alpha val="16471"/>
            </a:srgbClr>
          </a:solidFill>
          <a:ln/>
        </p:spPr>
        <p:txBody>
          <a:bodyPr/>
          <a:lstStyle/>
          <a:p>
            <a:endParaRPr lang="en-CN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9F786B61-3C69-DE45-B011-1D623FB54E27}"/>
              </a:ext>
            </a:extLst>
          </p:cNvPr>
          <p:cNvSpPr/>
          <p:nvPr/>
        </p:nvSpPr>
        <p:spPr>
          <a:xfrm>
            <a:off x="558800" y="12700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B050"/>
                </a:solidFill>
              </a:rPr>
              <a:t>QTM Element: Cultural Knowledge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25" name="Picture 24" descr="A person in armor holding a sword&#10;&#10;AI-generated content may be incorrect.">
            <a:extLst>
              <a:ext uri="{FF2B5EF4-FFF2-40B4-BE49-F238E27FC236}">
                <a16:creationId xmlns:a16="http://schemas.microsoft.com/office/drawing/2014/main" id="{405FD0E4-C5EE-9A9D-6391-1903C58F0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934" y="3435350"/>
            <a:ext cx="2495501" cy="3257550"/>
          </a:xfrm>
          <a:prstGeom prst="rect">
            <a:avLst/>
          </a:prstGeom>
        </p:spPr>
      </p:pic>
      <p:pic>
        <p:nvPicPr>
          <p:cNvPr id="27" name="Picture 26" descr="A group of people standing around a table with a computer&#10;&#10;AI-generated content may be incorrect.">
            <a:extLst>
              <a:ext uri="{FF2B5EF4-FFF2-40B4-BE49-F238E27FC236}">
                <a16:creationId xmlns:a16="http://schemas.microsoft.com/office/drawing/2014/main" id="{71A02BAA-B9D5-F608-AB3D-8E03F9A34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835" y="3606800"/>
            <a:ext cx="2614815" cy="1930400"/>
          </a:xfrm>
          <a:prstGeom prst="rect">
            <a:avLst/>
          </a:prstGeom>
        </p:spPr>
      </p:pic>
      <p:pic>
        <p:nvPicPr>
          <p:cNvPr id="29" name="Picture 28" descr="A black background with green text&#10;&#10;AI-generated content may be incorrect.">
            <a:extLst>
              <a:ext uri="{FF2B5EF4-FFF2-40B4-BE49-F238E27FC236}">
                <a16:creationId xmlns:a16="http://schemas.microsoft.com/office/drawing/2014/main" id="{0B6CA4AA-3631-CA50-68F9-15664CFA0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650" y="1066800"/>
            <a:ext cx="5016500" cy="2260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460884-1662-E861-BE2A-ECAE25DAD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8-27-19:58:58-d2nf60h8bjvh7rlj0000.jpeg">
            <a:extLst>
              <a:ext uri="{FF2B5EF4-FFF2-40B4-BE49-F238E27FC236}">
                <a16:creationId xmlns:a16="http://schemas.microsoft.com/office/drawing/2014/main" id="{2F70485D-56C4-6783-06CE-170C090A07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0"/>
            <a:ext cx="1219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B25DA1A-9B7B-DC49-6DB5-3B6467EC0915}"/>
              </a:ext>
            </a:extLst>
          </p:cNvPr>
          <p:cNvSpPr/>
          <p:nvPr/>
        </p:nvSpPr>
        <p:spPr>
          <a:xfrm>
            <a:off x="4788656" y="649704"/>
            <a:ext cx="7206857" cy="52271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 algn="l">
              <a:lnSpc>
                <a:spcPct val="100000"/>
              </a:lnSpc>
              <a:buNone/>
            </a:pPr>
            <a:endParaRPr lang="en-US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44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1600" b="1" dirty="0">
              <a:solidFill>
                <a:srgbClr val="FFFFFF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Reference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altLang="zh-CN" sz="1200" b="1" dirty="0">
              <a:solidFill>
                <a:schemeClr val="bg1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ST1: Learn Vocabulary in Context</a:t>
            </a:r>
          </a:p>
          <a:p>
            <a:r>
              <a:rPr lang="en-US" sz="1200" dirty="0">
                <a:solidFill>
                  <a:schemeClr val="bg1"/>
                </a:solidFill>
              </a:rPr>
              <a:t>Gibbons, P. (2015). </a:t>
            </a:r>
            <a:r>
              <a:rPr lang="en-US" sz="1200" i="1" dirty="0">
                <a:solidFill>
                  <a:schemeClr val="bg1"/>
                </a:solidFill>
              </a:rPr>
              <a:t>Scaffolding Language, Scaffolding Learning</a:t>
            </a:r>
            <a:r>
              <a:rPr lang="en-US" sz="1200" dirty="0">
                <a:solidFill>
                  <a:schemeClr val="bg1"/>
                </a:solidFill>
              </a:rPr>
              <a:t> (2nd ed., p. 86). Portsmouth, NH: Heinemann.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ST2: Social Hierarchy</a:t>
            </a:r>
          </a:p>
          <a:p>
            <a:r>
              <a:rPr lang="en-US" sz="1200" dirty="0">
                <a:solidFill>
                  <a:schemeClr val="bg1"/>
                </a:solidFill>
              </a:rPr>
              <a:t>Gibbons, P. (2015). </a:t>
            </a:r>
            <a:r>
              <a:rPr lang="en-US" sz="1200" i="1" dirty="0">
                <a:solidFill>
                  <a:schemeClr val="bg1"/>
                </a:solidFill>
              </a:rPr>
              <a:t>Scaffolding Language, Scaffolding Learning</a:t>
            </a:r>
            <a:r>
              <a:rPr lang="en-US" sz="1200" dirty="0">
                <a:solidFill>
                  <a:schemeClr val="bg1"/>
                </a:solidFill>
              </a:rPr>
              <a:t> (2nd ed., pp. 85-86). Portsmouth, NH: Heinemann.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ST3: All Participants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Parsonson</a:t>
            </a:r>
            <a:r>
              <a:rPr lang="en-US" sz="1200" dirty="0">
                <a:solidFill>
                  <a:schemeClr val="bg1"/>
                </a:solidFill>
              </a:rPr>
              <a:t>, B. S. (2012). Evidence-based Classroom </a:t>
            </a:r>
            <a:r>
              <a:rPr lang="en-US" sz="1200" dirty="0" err="1">
                <a:solidFill>
                  <a:schemeClr val="bg1"/>
                </a:solidFill>
              </a:rPr>
              <a:t>Behaviour</a:t>
            </a:r>
            <a:r>
              <a:rPr lang="en-US" sz="1200" dirty="0">
                <a:solidFill>
                  <a:schemeClr val="bg1"/>
                </a:solidFill>
              </a:rPr>
              <a:t> Management Strategies. </a:t>
            </a:r>
            <a:r>
              <a:rPr lang="en-US" sz="1200" i="1" dirty="0" err="1">
                <a:solidFill>
                  <a:schemeClr val="bg1"/>
                </a:solidFill>
              </a:rPr>
              <a:t>Kairaranga</a:t>
            </a:r>
            <a:r>
              <a:rPr lang="en-US" sz="1200" dirty="0">
                <a:solidFill>
                  <a:schemeClr val="bg1"/>
                </a:solidFill>
              </a:rPr>
              <a:t>, 13(1), p. 17.</a:t>
            </a:r>
          </a:p>
          <a:p>
            <a:r>
              <a:rPr lang="en-US" sz="1200" dirty="0">
                <a:solidFill>
                  <a:schemeClr val="bg1"/>
                </a:solidFill>
              </a:rPr>
              <a:t>"Opportunities to respond and participate...must be inclusive of all children in the class”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ST4-1: Info Collection System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Parsonson</a:t>
            </a:r>
            <a:r>
              <a:rPr lang="en-US" sz="1200" dirty="0">
                <a:solidFill>
                  <a:schemeClr val="bg1"/>
                </a:solidFill>
              </a:rPr>
              <a:t>, B. S. (2012). Evidence-based Classroom </a:t>
            </a:r>
            <a:r>
              <a:rPr lang="en-US" sz="1200" dirty="0" err="1">
                <a:solidFill>
                  <a:schemeClr val="bg1"/>
                </a:solidFill>
              </a:rPr>
              <a:t>Behaviour</a:t>
            </a:r>
            <a:r>
              <a:rPr lang="en-US" sz="1200" dirty="0">
                <a:solidFill>
                  <a:schemeClr val="bg1"/>
                </a:solidFill>
              </a:rPr>
              <a:t> Management Strategies. </a:t>
            </a:r>
            <a:r>
              <a:rPr lang="en-US" sz="1200" i="1" dirty="0" err="1">
                <a:solidFill>
                  <a:schemeClr val="bg1"/>
                </a:solidFill>
              </a:rPr>
              <a:t>Kairaranga</a:t>
            </a:r>
            <a:r>
              <a:rPr lang="en-US" sz="1200" dirty="0">
                <a:solidFill>
                  <a:schemeClr val="bg1"/>
                </a:solidFill>
              </a:rPr>
              <a:t>, 13(1), pp. 17-18.</a:t>
            </a:r>
          </a:p>
          <a:p>
            <a:r>
              <a:rPr lang="en-US" sz="1200" dirty="0">
                <a:solidFill>
                  <a:schemeClr val="bg1"/>
                </a:solidFill>
              </a:rPr>
              <a:t>"Frequent use of praise, both verbal and non-verbal...at least four praise statements for every reprimand”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ST4-2: Rewards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Parsonson</a:t>
            </a:r>
            <a:r>
              <a:rPr lang="en-US" sz="1200" dirty="0">
                <a:solidFill>
                  <a:schemeClr val="bg1"/>
                </a:solidFill>
              </a:rPr>
              <a:t>, B. S. (2012). Evidence-based Classroom </a:t>
            </a:r>
            <a:r>
              <a:rPr lang="en-US" sz="1200" dirty="0" err="1">
                <a:solidFill>
                  <a:schemeClr val="bg1"/>
                </a:solidFill>
              </a:rPr>
              <a:t>Behaviour</a:t>
            </a:r>
            <a:r>
              <a:rPr lang="en-US" sz="1200" dirty="0">
                <a:solidFill>
                  <a:schemeClr val="bg1"/>
                </a:solidFill>
              </a:rPr>
              <a:t> Management Strategies. </a:t>
            </a:r>
            <a:r>
              <a:rPr lang="en-US" sz="1200" i="1" dirty="0" err="1">
                <a:solidFill>
                  <a:schemeClr val="bg1"/>
                </a:solidFill>
              </a:rPr>
              <a:t>Kairaranga</a:t>
            </a:r>
            <a:r>
              <a:rPr lang="en-US" sz="1200" dirty="0">
                <a:solidFill>
                  <a:schemeClr val="bg1"/>
                </a:solidFill>
              </a:rPr>
              <a:t>, 13(1), p. 18.</a:t>
            </a:r>
          </a:p>
          <a:p>
            <a:r>
              <a:rPr lang="en-US" sz="1200" dirty="0">
                <a:solidFill>
                  <a:schemeClr val="bg1"/>
                </a:solidFill>
              </a:rPr>
              <a:t>"Class-wide incentives...Good </a:t>
            </a:r>
            <a:r>
              <a:rPr lang="en-US" sz="1200" dirty="0" err="1">
                <a:solidFill>
                  <a:schemeClr val="bg1"/>
                </a:solidFill>
              </a:rPr>
              <a:t>Behaviour</a:t>
            </a:r>
            <a:r>
              <a:rPr lang="en-US" sz="1200" dirty="0">
                <a:solidFill>
                  <a:schemeClr val="bg1"/>
                </a:solidFill>
              </a:rPr>
              <a:t> Game...token economies”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ST5: Culture Knowledge (East and West)</a:t>
            </a:r>
          </a:p>
          <a:p>
            <a:r>
              <a:rPr lang="en-US" sz="1200" dirty="0">
                <a:solidFill>
                  <a:schemeClr val="bg1"/>
                </a:solidFill>
              </a:rPr>
              <a:t>Teaching Middle Years (2024). Chapter 5: Catering for Individual Students, p. 84.</a:t>
            </a:r>
          </a:p>
          <a:p>
            <a:r>
              <a:rPr lang="en-US" sz="1200" dirty="0">
                <a:solidFill>
                  <a:schemeClr val="bg1"/>
                </a:solidFill>
              </a:rPr>
              <a:t>"When learning experiences capitalize on students' cultural, experiential, and personal backgrounds”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ST6: Culture Knowledge (Back and now)</a:t>
            </a:r>
          </a:p>
          <a:p>
            <a:r>
              <a:rPr lang="en-US" sz="1200" dirty="0">
                <a:solidFill>
                  <a:schemeClr val="bg1"/>
                </a:solidFill>
              </a:rPr>
              <a:t>Teaching Middle Years (2024). Chapter 5: Catering for Individual Students, p. 86.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“Scaffolding refers to the temporary support given to learners...scaffolding supports differentiated instruction</a:t>
            </a:r>
            <a:r>
              <a:rPr lang="zh-CN" altLang="en-US" sz="1200" dirty="0">
                <a:solidFill>
                  <a:schemeClr val="bg1"/>
                </a:solidFill>
              </a:rPr>
              <a:t>”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C0B0117-BE2C-B489-68A7-8CC0B75EFD5A}"/>
              </a:ext>
            </a:extLst>
          </p:cNvPr>
          <p:cNvSpPr/>
          <p:nvPr/>
        </p:nvSpPr>
        <p:spPr>
          <a:xfrm>
            <a:off x="228600" y="5737107"/>
            <a:ext cx="214884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Jiacheng Richard Zou </a:t>
            </a:r>
            <a:endParaRPr lang="en-US" sz="16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1824CF5E-147E-8C52-E75F-E9DDA1DA2E87}"/>
              </a:ext>
            </a:extLst>
          </p:cNvPr>
          <p:cNvSpPr/>
          <p:nvPr/>
        </p:nvSpPr>
        <p:spPr>
          <a:xfrm>
            <a:off x="228600" y="6199944"/>
            <a:ext cx="26365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Oct 29</a:t>
            </a:r>
            <a:r>
              <a:rPr lang="en-US" b="1" baseline="30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</a:t>
            </a:r>
            <a:r>
              <a:rPr lang="en-US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2025</a:t>
            </a:r>
            <a:endParaRPr lang="en-US" sz="1600" dirty="0"/>
          </a:p>
        </p:txBody>
      </p:sp>
      <p:pic>
        <p:nvPicPr>
          <p:cNvPr id="7" name="Picture 6" descr="A person in a garment with a sword&#10;&#10;AI-generated content may be incorrect.">
            <a:extLst>
              <a:ext uri="{FF2B5EF4-FFF2-40B4-BE49-F238E27FC236}">
                <a16:creationId xmlns:a16="http://schemas.microsoft.com/office/drawing/2014/main" id="{5321D451-60FC-A8B1-2454-410A996DA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0369"/>
            <a:ext cx="4592170" cy="68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851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924</Words>
  <Application>Microsoft Macintosh PowerPoint</Application>
  <PresentationFormat>Widescreen</PresentationFormat>
  <Paragraphs>118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Noto Sans SC</vt:lpstr>
      <vt:lpstr>MiSans</vt:lpstr>
      <vt:lpstr>Arial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QTM Samurai Lesson Showcase</dc:title>
  <dc:subject>QTM Samurai Lesson Showcase</dc:subject>
  <dc:creator>Kimi</dc:creator>
  <cp:lastModifiedBy>Zou, Jiacheng - zoujy009</cp:lastModifiedBy>
  <cp:revision>3</cp:revision>
  <dcterms:created xsi:type="dcterms:W3CDTF">2025-10-29T08:56:32Z</dcterms:created>
  <dcterms:modified xsi:type="dcterms:W3CDTF">2025-11-04T10:20:06Z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{"Label":"QTM Samurai Lesson Showcase","ContentProducer":"001191110108MACG2KBH8F10000","ProduceID":"d40t8saav1f9is2a4u20","ReservedCode1":"","ContentPropagator":"001191110108MACG2KBH8F20000","PropagateID":"d40t8saav1f9is2a4u20","ReservedCode2":""}</vt:lpwstr>
  </property>
</Properties>
</file>