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12192000"/>
  <p:embeddedFontLst>
    <p:embeddedFont>
      <p:font typeface="MiSans" pitchFamily="2" charset="-122"/>
      <p:regular r:id="rId21"/>
    </p:embeddedFont>
    <p:embeddedFont>
      <p:font typeface="Noto Sans SC" panose="020B0200000000000000" pitchFamily="34" charset="-128"/>
      <p:regular r:id="rId22"/>
    </p:embeddedFont>
  </p:embeddedFontLst>
  <p:defaultText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044"/>
    <p:restoredTop sz="94610"/>
  </p:normalViewPr>
  <p:slideViewPr>
    <p:cSldViewPr snapToGrid="0" snapToObjects="1">
      <p:cViewPr varScale="1">
        <p:scale>
          <a:sx n="108" d="100"/>
          <a:sy n="108" d="100"/>
        </p:scale>
        <p:origin x="224"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120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PTIST_MASTER">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8-27-19:58:58-d2nf60h8bjvh7rlj0000.jpeg"/>
          <p:cNvPicPr>
            <a:picLocks noChangeAspect="1"/>
          </p:cNvPicPr>
          <p:nvPr/>
        </p:nvPicPr>
        <p:blipFill>
          <a:blip r:embed="rId3"/>
          <a:srcRect/>
          <a:stretch/>
        </p:blipFill>
        <p:spPr>
          <a:xfrm>
            <a:off x="0" y="0"/>
            <a:ext cx="12192000" cy="6858000"/>
          </a:xfrm>
          <a:prstGeom prst="rect">
            <a:avLst/>
          </a:prstGeom>
        </p:spPr>
      </p:pic>
      <p:sp>
        <p:nvSpPr>
          <p:cNvPr id="3" name="Text 0"/>
          <p:cNvSpPr/>
          <p:nvPr/>
        </p:nvSpPr>
        <p:spPr>
          <a:xfrm>
            <a:off x="228600" y="956310"/>
            <a:ext cx="4858385" cy="4134485"/>
          </a:xfrm>
          <a:prstGeom prst="rect">
            <a:avLst/>
          </a:prstGeom>
          <a:noFill/>
          <a:ln/>
        </p:spPr>
        <p:txBody>
          <a:bodyPr wrap="square" lIns="91440" tIns="45720" rIns="91440" bIns="45720" rtlCol="0" anchor="b"/>
          <a:lstStyle/>
          <a:p>
            <a:pPr marL="0" indent="0">
              <a:lnSpc>
                <a:spcPct val="100000"/>
              </a:lnSpc>
              <a:buNone/>
            </a:pPr>
            <a:r>
              <a:rPr lang="en-US" sz="4400" b="1" dirty="0">
                <a:solidFill>
                  <a:srgbClr val="FFFFFF"/>
                </a:solidFill>
                <a:latin typeface="MiSans" pitchFamily="34" charset="0"/>
                <a:ea typeface="MiSans" pitchFamily="34" charset="-122"/>
                <a:cs typeface="MiSans" pitchFamily="34" charset="-120"/>
              </a:rPr>
              <a:t>Samurai Values Vocab Quest (Topic 2 and extension and A3)</a:t>
            </a:r>
            <a:endParaRPr lang="en-US" sz="1600" dirty="0"/>
          </a:p>
        </p:txBody>
      </p:sp>
      <p:sp>
        <p:nvSpPr>
          <p:cNvPr id="4" name="Text 1"/>
          <p:cNvSpPr/>
          <p:nvPr/>
        </p:nvSpPr>
        <p:spPr>
          <a:xfrm>
            <a:off x="228600" y="5737107"/>
            <a:ext cx="2148840" cy="369332"/>
          </a:xfrm>
          <a:prstGeom prst="rect">
            <a:avLst/>
          </a:prstGeom>
          <a:noFill/>
          <a:ln/>
        </p:spPr>
        <p:txBody>
          <a:bodyPr wrap="square" lIns="91440" tIns="45720" rIns="91440" bIns="45720" rtlCol="0" anchor="t">
            <a:spAutoFit/>
          </a:bodyPr>
          <a:lstStyle/>
          <a:p>
            <a:pPr marL="0" indent="0">
              <a:lnSpc>
                <a:spcPct val="100000"/>
              </a:lnSpc>
              <a:buNone/>
            </a:pPr>
            <a:r>
              <a:rPr lang="en-US" b="1" dirty="0" err="1">
                <a:solidFill>
                  <a:srgbClr val="FFFFFF"/>
                </a:solidFill>
                <a:latin typeface="MiSans" pitchFamily="34" charset="0"/>
                <a:ea typeface="MiSans" pitchFamily="34" charset="-122"/>
                <a:cs typeface="MiSans" pitchFamily="34" charset="-120"/>
              </a:rPr>
              <a:t>Mr.Z</a:t>
            </a:r>
            <a:endParaRPr lang="en-US" sz="1600" dirty="0"/>
          </a:p>
        </p:txBody>
      </p:sp>
      <p:sp>
        <p:nvSpPr>
          <p:cNvPr id="5" name="Text 2"/>
          <p:cNvSpPr/>
          <p:nvPr/>
        </p:nvSpPr>
        <p:spPr>
          <a:xfrm>
            <a:off x="228600" y="6199944"/>
            <a:ext cx="2636520" cy="369332"/>
          </a:xfrm>
          <a:prstGeom prst="rect">
            <a:avLst/>
          </a:prstGeom>
          <a:noFill/>
          <a:ln/>
        </p:spPr>
        <p:txBody>
          <a:bodyPr wrap="square" lIns="91440" tIns="45720" rIns="91440" bIns="45720" rtlCol="0" anchor="t">
            <a:spAutoFit/>
          </a:bodyPr>
          <a:lstStyle/>
          <a:p>
            <a:pPr marL="0" indent="0">
              <a:lnSpc>
                <a:spcPct val="100000"/>
              </a:lnSpc>
              <a:buNone/>
            </a:pPr>
            <a:r>
              <a:rPr lang="en-US" b="1" dirty="0">
                <a:solidFill>
                  <a:srgbClr val="FFFFFF"/>
                </a:solidFill>
                <a:latin typeface="MiSans" pitchFamily="34" charset="0"/>
                <a:ea typeface="MiSans" pitchFamily="34" charset="-122"/>
                <a:cs typeface="MiSans" pitchFamily="34" charset="-120"/>
              </a:rPr>
              <a:t>Nov 2nd, 2025</a:t>
            </a:r>
            <a:endParaRPr lang="en-US" sz="1600"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2538917" y="4210665"/>
            <a:ext cx="6003310" cy="546100"/>
          </a:xfrm>
          <a:prstGeom prst="rect">
            <a:avLst/>
          </a:prstGeom>
          <a:noFill/>
          <a:ln/>
        </p:spPr>
        <p:txBody>
          <a:bodyPr wrap="square" lIns="91440" tIns="45720" rIns="91440" bIns="45720" rtlCol="0" anchor="t">
            <a:spAutoFit/>
          </a:bodyPr>
          <a:lstStyle/>
          <a:p>
            <a:pPr marL="0" indent="0">
              <a:lnSpc>
                <a:spcPct val="100000"/>
              </a:lnSpc>
              <a:buNone/>
            </a:pPr>
            <a:r>
              <a:rPr lang="en-US" sz="3600" b="1" dirty="0">
                <a:solidFill>
                  <a:srgbClr val="000000"/>
                </a:solidFill>
                <a:latin typeface="MiSans" pitchFamily="34" charset="0"/>
                <a:ea typeface="MiSans" pitchFamily="34" charset="-122"/>
                <a:cs typeface="MiSans" pitchFamily="34" charset="-120"/>
              </a:rPr>
              <a:t>Pattern &amp; Practice</a:t>
            </a:r>
            <a:endParaRPr lang="en-US" sz="1600" dirty="0"/>
          </a:p>
        </p:txBody>
      </p:sp>
      <p:sp>
        <p:nvSpPr>
          <p:cNvPr id="4" name="Text 1"/>
          <p:cNvSpPr/>
          <p:nvPr/>
        </p:nvSpPr>
        <p:spPr>
          <a:xfrm>
            <a:off x="4356181" y="1312405"/>
            <a:ext cx="8372091" cy="2308324"/>
          </a:xfrm>
          <a:prstGeom prst="rect">
            <a:avLst/>
          </a:prstGeom>
          <a:noFill/>
          <a:ln/>
        </p:spPr>
        <p:txBody>
          <a:bodyPr wrap="square" lIns="91440" tIns="45720" rIns="91440" bIns="45720" rtlCol="0" anchor="t">
            <a:spAutoFit/>
          </a:bodyPr>
          <a:lstStyle/>
          <a:p>
            <a:pPr marL="0" indent="0">
              <a:lnSpc>
                <a:spcPct val="100000"/>
              </a:lnSpc>
              <a:buNone/>
            </a:pPr>
            <a:r>
              <a:rPr lang="en-US" sz="7200" b="1" dirty="0">
                <a:solidFill>
                  <a:srgbClr val="000000"/>
                </a:solidFill>
                <a:latin typeface="MiSans" pitchFamily="34" charset="0"/>
                <a:ea typeface="MiSans" pitchFamily="34" charset="-122"/>
                <a:cs typeface="MiSans" pitchFamily="34" charset="-120"/>
              </a:rPr>
              <a:t>Optional </a:t>
            </a:r>
          </a:p>
          <a:p>
            <a:pPr marL="0" indent="0">
              <a:lnSpc>
                <a:spcPct val="100000"/>
              </a:lnSpc>
              <a:buNone/>
            </a:pPr>
            <a:r>
              <a:rPr lang="en-US" sz="7200" b="1" dirty="0">
                <a:solidFill>
                  <a:srgbClr val="000000"/>
                </a:solidFill>
                <a:latin typeface="MiSans" pitchFamily="34" charset="0"/>
                <a:ea typeface="MiSans" pitchFamily="34" charset="-122"/>
                <a:cs typeface="MiSans" pitchFamily="34" charset="-120"/>
              </a:rPr>
              <a:t>      Practice</a:t>
            </a:r>
            <a:endParaRPr lang="en-US" sz="1600" dirty="0"/>
          </a:p>
        </p:txBody>
      </p:sp>
      <p:sp>
        <p:nvSpPr>
          <p:cNvPr id="5" name="Shape 2"/>
          <p:cNvSpPr/>
          <p:nvPr/>
        </p:nvSpPr>
        <p:spPr>
          <a:xfrm>
            <a:off x="11396133" y="0"/>
            <a:ext cx="575002" cy="762000"/>
          </a:xfrm>
          <a:prstGeom prst="rect">
            <a:avLst/>
          </a:prstGeom>
          <a:solidFill>
            <a:srgbClr val="A20F11"/>
          </a:solidFill>
          <a:ln/>
        </p:spPr>
        <p:txBody>
          <a:bodyPr/>
          <a:lstStyle/>
          <a:p>
            <a:endParaRPr lang="en-CN"/>
          </a:p>
        </p:txBody>
      </p:sp>
      <p:sp>
        <p:nvSpPr>
          <p:cNvPr id="6" name="Text 3"/>
          <p:cNvSpPr/>
          <p:nvPr/>
        </p:nvSpPr>
        <p:spPr>
          <a:xfrm>
            <a:off x="11396133" y="0"/>
            <a:ext cx="575002" cy="762000"/>
          </a:xfrm>
          <a:prstGeom prst="rect">
            <a:avLst/>
          </a:prstGeom>
          <a:noFill/>
          <a:ln/>
        </p:spPr>
        <p:txBody>
          <a:bodyPr wrap="square" lIns="45720" tIns="91440" rIns="91440" bIns="45720" rtlCol="0" anchor="ctr"/>
          <a:lstStyle/>
          <a:p>
            <a:pPr marL="0" indent="0">
              <a:lnSpc>
                <a:spcPct val="100000"/>
              </a:lnSpc>
              <a:buNone/>
            </a:pPr>
            <a:endParaRPr lang="en-US" sz="1600" dirty="0"/>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254000" y="1701800"/>
            <a:ext cx="12192000" cy="508000"/>
          </a:xfrm>
          <a:prstGeom prst="rect">
            <a:avLst/>
          </a:prstGeom>
          <a:noFill/>
          <a:ln/>
        </p:spPr>
        <p:txBody>
          <a:bodyPr wrap="square" lIns="0" tIns="0" rIns="0" bIns="0" rtlCol="0" anchor="ctr"/>
          <a:lstStyle/>
          <a:p>
            <a:pPr marL="0" indent="0">
              <a:lnSpc>
                <a:spcPct val="90000"/>
              </a:lnSpc>
              <a:buNone/>
            </a:pPr>
            <a:r>
              <a:rPr lang="en-US" sz="3600" b="1" dirty="0">
                <a:solidFill>
                  <a:srgbClr val="3A3A3A"/>
                </a:solidFill>
                <a:latin typeface="Noto Sans SC" pitchFamily="34" charset="0"/>
                <a:ea typeface="Noto Sans SC" pitchFamily="34" charset="-122"/>
                <a:cs typeface="Noto Sans SC" pitchFamily="34" charset="-120"/>
              </a:rPr>
              <a:t>Master the Pattern: Describing a Samurai</a:t>
            </a:r>
            <a:endParaRPr lang="en-US" sz="1600" dirty="0"/>
          </a:p>
        </p:txBody>
      </p:sp>
      <p:sp>
        <p:nvSpPr>
          <p:cNvPr id="4" name="Text 1"/>
          <p:cNvSpPr/>
          <p:nvPr/>
        </p:nvSpPr>
        <p:spPr>
          <a:xfrm>
            <a:off x="254000" y="2413000"/>
            <a:ext cx="11684000" cy="355600"/>
          </a:xfrm>
          <a:prstGeom prst="rect">
            <a:avLst/>
          </a:prstGeom>
          <a:noFill/>
          <a:ln/>
        </p:spPr>
        <p:txBody>
          <a:bodyPr wrap="square" lIns="0" tIns="0" rIns="0" bIns="0" rtlCol="0" anchor="ctr"/>
          <a:lstStyle/>
          <a:p>
            <a:pPr marL="0" indent="0">
              <a:lnSpc>
                <a:spcPct val="130000"/>
              </a:lnSpc>
              <a:buNone/>
            </a:pPr>
            <a:r>
              <a:rPr lang="en-US" sz="1800" dirty="0">
                <a:solidFill>
                  <a:srgbClr val="3A3A3A"/>
                </a:solidFill>
                <a:latin typeface="MiSans" pitchFamily="34" charset="0"/>
                <a:ea typeface="MiSans" pitchFamily="34" charset="-122"/>
                <a:cs typeface="MiSans" pitchFamily="34" charset="-120"/>
              </a:rPr>
              <a:t>Use the sentence structure </a:t>
            </a:r>
            <a:r>
              <a:rPr lang="en-US" sz="1800" b="1" dirty="0">
                <a:solidFill>
                  <a:srgbClr val="E63946"/>
                </a:solidFill>
                <a:latin typeface="MiSans" pitchFamily="34" charset="0"/>
                <a:ea typeface="MiSans" pitchFamily="34" charset="-122"/>
                <a:cs typeface="MiSans" pitchFamily="34" charset="-120"/>
              </a:rPr>
              <a:t>〜は〜です</a:t>
            </a:r>
            <a:r>
              <a:rPr lang="en-US" sz="1800" dirty="0">
                <a:solidFill>
                  <a:srgbClr val="3A3A3A"/>
                </a:solidFill>
                <a:latin typeface="MiSans" pitchFamily="34" charset="0"/>
                <a:ea typeface="MiSans" pitchFamily="34" charset="-122"/>
                <a:cs typeface="MiSans" pitchFamily="34" charset="-120"/>
              </a:rPr>
              <a:t> (X wa Y desu) to describe a subject.</a:t>
            </a:r>
            <a:endParaRPr lang="en-US" sz="1600" dirty="0"/>
          </a:p>
        </p:txBody>
      </p:sp>
      <p:sp>
        <p:nvSpPr>
          <p:cNvPr id="5" name="Shape 2"/>
          <p:cNvSpPr/>
          <p:nvPr/>
        </p:nvSpPr>
        <p:spPr>
          <a:xfrm>
            <a:off x="254000" y="3175000"/>
            <a:ext cx="9753600" cy="1016000"/>
          </a:xfrm>
          <a:custGeom>
            <a:avLst/>
            <a:gdLst/>
            <a:ahLst/>
            <a:cxnLst/>
            <a:rect l="l" t="t" r="r" b="b"/>
            <a:pathLst>
              <a:path w="9753600" h="1016000">
                <a:moveTo>
                  <a:pt x="101600" y="0"/>
                </a:moveTo>
                <a:lnTo>
                  <a:pt x="9652000" y="0"/>
                </a:lnTo>
                <a:cubicBezTo>
                  <a:pt x="9708075" y="0"/>
                  <a:pt x="9753600" y="45525"/>
                  <a:pt x="9753600" y="101600"/>
                </a:cubicBezTo>
                <a:lnTo>
                  <a:pt x="9753600" y="914400"/>
                </a:lnTo>
                <a:cubicBezTo>
                  <a:pt x="9753600" y="970475"/>
                  <a:pt x="9708075" y="1016000"/>
                  <a:pt x="9652000" y="1016000"/>
                </a:cubicBezTo>
                <a:lnTo>
                  <a:pt x="101600" y="1016000"/>
                </a:lnTo>
                <a:cubicBezTo>
                  <a:pt x="45525" y="1016000"/>
                  <a:pt x="0" y="970475"/>
                  <a:pt x="0" y="914400"/>
                </a:cubicBezTo>
                <a:lnTo>
                  <a:pt x="0" y="101600"/>
                </a:lnTo>
                <a:cubicBezTo>
                  <a:pt x="0" y="45525"/>
                  <a:pt x="45525" y="0"/>
                  <a:pt x="101600" y="0"/>
                </a:cubicBezTo>
                <a:close/>
              </a:path>
            </a:pathLst>
          </a:custGeom>
          <a:solidFill>
            <a:srgbClr val="C78B3E">
              <a:alpha val="10196"/>
            </a:srgbClr>
          </a:solidFill>
          <a:ln/>
          <a:effectLst>
            <a:outerShdw blurRad="317500" dist="254000" dir="5400000" algn="bl" rotWithShape="0">
              <a:srgbClr val="000000">
                <a:alpha val="10196"/>
              </a:srgbClr>
            </a:outerShdw>
          </a:effectLst>
        </p:spPr>
        <p:txBody>
          <a:bodyPr/>
          <a:lstStyle/>
          <a:p>
            <a:endParaRPr lang="en-CN"/>
          </a:p>
        </p:txBody>
      </p:sp>
      <p:sp>
        <p:nvSpPr>
          <p:cNvPr id="6" name="Text 3"/>
          <p:cNvSpPr/>
          <p:nvPr/>
        </p:nvSpPr>
        <p:spPr>
          <a:xfrm>
            <a:off x="2997200" y="3479800"/>
            <a:ext cx="1219200" cy="406400"/>
          </a:xfrm>
          <a:prstGeom prst="rect">
            <a:avLst/>
          </a:prstGeom>
          <a:noFill/>
          <a:ln/>
        </p:spPr>
        <p:txBody>
          <a:bodyPr wrap="square" lIns="203200" tIns="0" rIns="203200" bIns="0" rtlCol="0" anchor="ctr"/>
          <a:lstStyle/>
          <a:p>
            <a:pPr marL="0" indent="0" algn="ctr">
              <a:lnSpc>
                <a:spcPct val="110000"/>
              </a:lnSpc>
              <a:buNone/>
            </a:pPr>
            <a:r>
              <a:rPr lang="en-US" sz="2400" b="1" dirty="0">
                <a:solidFill>
                  <a:srgbClr val="B01F23"/>
                </a:solidFill>
                <a:latin typeface="Noto Sans SC" pitchFamily="34" charset="0"/>
                <a:ea typeface="Noto Sans SC" pitchFamily="34" charset="-122"/>
                <a:cs typeface="Noto Sans SC" pitchFamily="34" charset="-120"/>
              </a:rPr>
              <a:t>侍</a:t>
            </a:r>
            <a:endParaRPr lang="en-US" sz="1600" dirty="0"/>
          </a:p>
        </p:txBody>
      </p:sp>
      <p:sp>
        <p:nvSpPr>
          <p:cNvPr id="7" name="Text 4"/>
          <p:cNvSpPr/>
          <p:nvPr/>
        </p:nvSpPr>
        <p:spPr>
          <a:xfrm>
            <a:off x="3708400" y="3479800"/>
            <a:ext cx="1219200" cy="406400"/>
          </a:xfrm>
          <a:prstGeom prst="rect">
            <a:avLst/>
          </a:prstGeom>
          <a:noFill/>
          <a:ln/>
        </p:spPr>
        <p:txBody>
          <a:bodyPr wrap="square" lIns="203200" tIns="0" rIns="203200" bIns="0" rtlCol="0" anchor="ctr"/>
          <a:lstStyle/>
          <a:p>
            <a:pPr marL="0" indent="0" algn="ctr">
              <a:lnSpc>
                <a:spcPct val="110000"/>
              </a:lnSpc>
              <a:buNone/>
            </a:pPr>
            <a:r>
              <a:rPr lang="en-US" sz="2400" b="1" dirty="0">
                <a:solidFill>
                  <a:srgbClr val="3A3A3A"/>
                </a:solidFill>
                <a:latin typeface="Noto Sans SC" pitchFamily="34" charset="0"/>
                <a:ea typeface="Noto Sans SC" pitchFamily="34" charset="-122"/>
                <a:cs typeface="Noto Sans SC" pitchFamily="34" charset="-120"/>
              </a:rPr>
              <a:t>は</a:t>
            </a:r>
            <a:endParaRPr lang="en-US" sz="1600" dirty="0"/>
          </a:p>
        </p:txBody>
      </p:sp>
      <p:sp>
        <p:nvSpPr>
          <p:cNvPr id="8" name="Text 5"/>
          <p:cNvSpPr/>
          <p:nvPr/>
        </p:nvSpPr>
        <p:spPr>
          <a:xfrm>
            <a:off x="4419600" y="3479800"/>
            <a:ext cx="1524000" cy="406400"/>
          </a:xfrm>
          <a:prstGeom prst="rect">
            <a:avLst/>
          </a:prstGeom>
          <a:noFill/>
          <a:ln/>
        </p:spPr>
        <p:txBody>
          <a:bodyPr wrap="square" lIns="203200" tIns="0" rIns="203200" bIns="0" rtlCol="0" anchor="ctr"/>
          <a:lstStyle/>
          <a:p>
            <a:pPr marL="0" indent="0" algn="ctr">
              <a:lnSpc>
                <a:spcPct val="110000"/>
              </a:lnSpc>
              <a:buNone/>
            </a:pPr>
            <a:r>
              <a:rPr lang="en-US" sz="2400" b="1" dirty="0">
                <a:solidFill>
                  <a:srgbClr val="B01F23"/>
                </a:solidFill>
                <a:latin typeface="Noto Sans SC" pitchFamily="34" charset="0"/>
                <a:ea typeface="Noto Sans SC" pitchFamily="34" charset="-122"/>
                <a:cs typeface="Noto Sans SC" pitchFamily="34" charset="-120"/>
              </a:rPr>
              <a:t>勇敢</a:t>
            </a:r>
            <a:endParaRPr lang="en-US" sz="1600" dirty="0"/>
          </a:p>
        </p:txBody>
      </p:sp>
      <p:sp>
        <p:nvSpPr>
          <p:cNvPr id="9" name="Text 6"/>
          <p:cNvSpPr/>
          <p:nvPr/>
        </p:nvSpPr>
        <p:spPr>
          <a:xfrm>
            <a:off x="5435600" y="3479800"/>
            <a:ext cx="1828800" cy="406400"/>
          </a:xfrm>
          <a:prstGeom prst="rect">
            <a:avLst/>
          </a:prstGeom>
          <a:noFill/>
          <a:ln/>
        </p:spPr>
        <p:txBody>
          <a:bodyPr wrap="square" lIns="203200" tIns="0" rIns="203200" bIns="0" rtlCol="0" anchor="ctr"/>
          <a:lstStyle/>
          <a:p>
            <a:pPr marL="0" indent="0" algn="ctr">
              <a:lnSpc>
                <a:spcPct val="110000"/>
              </a:lnSpc>
              <a:buNone/>
            </a:pPr>
            <a:r>
              <a:rPr lang="en-US" sz="2400" b="1" dirty="0">
                <a:solidFill>
                  <a:srgbClr val="3A3A3A"/>
                </a:solidFill>
                <a:latin typeface="Noto Sans SC" pitchFamily="34" charset="0"/>
                <a:ea typeface="Noto Sans SC" pitchFamily="34" charset="-122"/>
                <a:cs typeface="Noto Sans SC" pitchFamily="34" charset="-120"/>
              </a:rPr>
              <a:t>です。</a:t>
            </a:r>
            <a:endParaRPr lang="en-US" sz="1600" dirty="0"/>
          </a:p>
        </p:txBody>
      </p:sp>
      <p:sp>
        <p:nvSpPr>
          <p:cNvPr id="10" name="Text 7"/>
          <p:cNvSpPr/>
          <p:nvPr/>
        </p:nvSpPr>
        <p:spPr>
          <a:xfrm>
            <a:off x="3426520" y="4419600"/>
            <a:ext cx="1496616" cy="298450"/>
          </a:xfrm>
          <a:prstGeom prst="rect">
            <a:avLst/>
          </a:prstGeom>
          <a:noFill/>
          <a:ln/>
        </p:spPr>
        <p:txBody>
          <a:bodyPr wrap="square" lIns="0" tIns="0" rIns="0" bIns="0" rtlCol="0" anchor="ctr"/>
          <a:lstStyle/>
          <a:p>
            <a:pPr marL="0" indent="0" algn="ctr">
              <a:lnSpc>
                <a:spcPct val="120000"/>
              </a:lnSpc>
              <a:buNone/>
            </a:pPr>
            <a:r>
              <a:rPr lang="en-US" sz="2000" b="1" dirty="0">
                <a:solidFill>
                  <a:srgbClr val="B01F23"/>
                </a:solidFill>
                <a:latin typeface="Noto Sans SC" pitchFamily="34" charset="0"/>
                <a:ea typeface="Noto Sans SC" pitchFamily="34" charset="-122"/>
                <a:cs typeface="Noto Sans SC" pitchFamily="34" charset="-120"/>
              </a:rPr>
              <a:t>Samurai</a:t>
            </a:r>
            <a:endParaRPr lang="en-US" sz="1600" dirty="0"/>
          </a:p>
        </p:txBody>
      </p:sp>
      <p:sp>
        <p:nvSpPr>
          <p:cNvPr id="11" name="Text 8"/>
          <p:cNvSpPr/>
          <p:nvPr/>
        </p:nvSpPr>
        <p:spPr>
          <a:xfrm>
            <a:off x="4472980" y="4419600"/>
            <a:ext cx="855563" cy="298450"/>
          </a:xfrm>
          <a:prstGeom prst="rect">
            <a:avLst/>
          </a:prstGeom>
          <a:noFill/>
          <a:ln/>
        </p:spPr>
        <p:txBody>
          <a:bodyPr wrap="square" lIns="0" tIns="0" rIns="0" bIns="0" rtlCol="0" anchor="ctr"/>
          <a:lstStyle/>
          <a:p>
            <a:pPr marL="0" indent="0" algn="ctr">
              <a:lnSpc>
                <a:spcPct val="120000"/>
              </a:lnSpc>
              <a:buNone/>
            </a:pPr>
            <a:r>
              <a:rPr lang="en-US" sz="2000" b="1" dirty="0">
                <a:solidFill>
                  <a:srgbClr val="C78B3E"/>
                </a:solidFill>
                <a:latin typeface="Noto Sans SC" pitchFamily="34" charset="0"/>
                <a:ea typeface="Noto Sans SC" pitchFamily="34" charset="-122"/>
                <a:cs typeface="Noto Sans SC" pitchFamily="34" charset="-120"/>
              </a:rPr>
              <a:t>wa</a:t>
            </a:r>
            <a:endParaRPr lang="en-US" sz="1600" dirty="0"/>
          </a:p>
        </p:txBody>
      </p:sp>
      <p:sp>
        <p:nvSpPr>
          <p:cNvPr id="12" name="Text 9"/>
          <p:cNvSpPr/>
          <p:nvPr/>
        </p:nvSpPr>
        <p:spPr>
          <a:xfrm>
            <a:off x="4878388" y="4419600"/>
            <a:ext cx="1236464" cy="298450"/>
          </a:xfrm>
          <a:prstGeom prst="rect">
            <a:avLst/>
          </a:prstGeom>
          <a:noFill/>
          <a:ln/>
        </p:spPr>
        <p:txBody>
          <a:bodyPr wrap="square" lIns="0" tIns="0" rIns="0" bIns="0" rtlCol="0" anchor="ctr"/>
          <a:lstStyle/>
          <a:p>
            <a:pPr marL="0" indent="0" algn="ctr">
              <a:lnSpc>
                <a:spcPct val="120000"/>
              </a:lnSpc>
              <a:buNone/>
            </a:pPr>
            <a:r>
              <a:rPr lang="en-US" sz="2000" b="1" dirty="0">
                <a:solidFill>
                  <a:srgbClr val="B01F23"/>
                </a:solidFill>
                <a:latin typeface="Noto Sans SC" pitchFamily="34" charset="0"/>
                <a:ea typeface="Noto Sans SC" pitchFamily="34" charset="-122"/>
                <a:cs typeface="Noto Sans SC" pitchFamily="34" charset="-120"/>
              </a:rPr>
              <a:t>yūkan</a:t>
            </a:r>
            <a:endParaRPr lang="en-US" sz="1600" dirty="0"/>
          </a:p>
        </p:txBody>
      </p:sp>
      <p:sp>
        <p:nvSpPr>
          <p:cNvPr id="13" name="Text 10"/>
          <p:cNvSpPr/>
          <p:nvPr/>
        </p:nvSpPr>
        <p:spPr>
          <a:xfrm>
            <a:off x="5664696" y="4419600"/>
            <a:ext cx="1170285" cy="298450"/>
          </a:xfrm>
          <a:prstGeom prst="rect">
            <a:avLst/>
          </a:prstGeom>
          <a:noFill/>
          <a:ln/>
        </p:spPr>
        <p:txBody>
          <a:bodyPr wrap="square" lIns="0" tIns="0" rIns="0" bIns="0" rtlCol="0" anchor="ctr"/>
          <a:lstStyle/>
          <a:p>
            <a:pPr marL="0" indent="0" algn="ctr">
              <a:lnSpc>
                <a:spcPct val="120000"/>
              </a:lnSpc>
              <a:buNone/>
            </a:pPr>
            <a:r>
              <a:rPr lang="en-US" sz="2000" b="1" dirty="0">
                <a:solidFill>
                  <a:srgbClr val="C78B3E"/>
                </a:solidFill>
                <a:latin typeface="Noto Sans SC" pitchFamily="34" charset="0"/>
                <a:ea typeface="Noto Sans SC" pitchFamily="34" charset="-122"/>
                <a:cs typeface="Noto Sans SC" pitchFamily="34" charset="-120"/>
              </a:rPr>
              <a:t>desu.</a:t>
            </a:r>
            <a:endParaRPr lang="en-US" sz="1600" dirty="0"/>
          </a:p>
        </p:txBody>
      </p:sp>
      <p:sp>
        <p:nvSpPr>
          <p:cNvPr id="14" name="Text 11"/>
          <p:cNvSpPr/>
          <p:nvPr/>
        </p:nvSpPr>
        <p:spPr>
          <a:xfrm>
            <a:off x="0" y="4800600"/>
            <a:ext cx="10261600" cy="355600"/>
          </a:xfrm>
          <a:prstGeom prst="rect">
            <a:avLst/>
          </a:prstGeom>
          <a:noFill/>
          <a:ln/>
        </p:spPr>
        <p:txBody>
          <a:bodyPr wrap="square" lIns="0" tIns="0" rIns="0" bIns="0" rtlCol="0" anchor="ctr"/>
          <a:lstStyle/>
          <a:p>
            <a:pPr marL="0" indent="0" algn="ctr">
              <a:lnSpc>
                <a:spcPct val="130000"/>
              </a:lnSpc>
              <a:buNone/>
            </a:pPr>
            <a:r>
              <a:rPr lang="en-US" sz="1800" dirty="0">
                <a:solidFill>
                  <a:srgbClr val="3A3A3A"/>
                </a:solidFill>
                <a:latin typeface="MiSans" pitchFamily="34" charset="0"/>
                <a:ea typeface="MiSans" pitchFamily="34" charset="-122"/>
                <a:cs typeface="MiSans" pitchFamily="34" charset="-120"/>
              </a:rPr>
              <a:t>The samurai is brave.</a:t>
            </a:r>
            <a:endParaRPr lang="en-US" sz="1600" dirty="0"/>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0" y="2057400"/>
            <a:ext cx="12192000" cy="508000"/>
          </a:xfrm>
          <a:prstGeom prst="rect">
            <a:avLst/>
          </a:prstGeom>
          <a:noFill/>
          <a:ln/>
        </p:spPr>
        <p:txBody>
          <a:bodyPr wrap="square" lIns="0" tIns="0" rIns="0" bIns="0" rtlCol="0" anchor="ctr"/>
          <a:lstStyle/>
          <a:p>
            <a:pPr marL="0" indent="0" algn="ctr">
              <a:lnSpc>
                <a:spcPct val="90000"/>
              </a:lnSpc>
              <a:buNone/>
            </a:pPr>
            <a:r>
              <a:rPr lang="en-US" sz="3600" b="1" dirty="0">
                <a:solidFill>
                  <a:srgbClr val="3A3A3A"/>
                </a:solidFill>
                <a:latin typeface="Noto Sans SC" pitchFamily="34" charset="0"/>
                <a:ea typeface="Noto Sans SC" pitchFamily="34" charset="-122"/>
                <a:cs typeface="Noto Sans SC" pitchFamily="34" charset="-120"/>
              </a:rPr>
              <a:t>Your Turn: Craft a Samurai Sentence</a:t>
            </a:r>
            <a:endParaRPr lang="en-US" sz="1600" dirty="0"/>
          </a:p>
        </p:txBody>
      </p:sp>
      <p:sp>
        <p:nvSpPr>
          <p:cNvPr id="4" name="Shape 1"/>
          <p:cNvSpPr/>
          <p:nvPr/>
        </p:nvSpPr>
        <p:spPr>
          <a:xfrm>
            <a:off x="1274862" y="3073400"/>
            <a:ext cx="812800" cy="812800"/>
          </a:xfrm>
          <a:custGeom>
            <a:avLst/>
            <a:gdLst/>
            <a:ahLst/>
            <a:cxnLst/>
            <a:rect l="l" t="t" r="r" b="b"/>
            <a:pathLst>
              <a:path w="812800" h="812800">
                <a:moveTo>
                  <a:pt x="406400" y="0"/>
                </a:moveTo>
                <a:lnTo>
                  <a:pt x="406400" y="0"/>
                </a:lnTo>
                <a:cubicBezTo>
                  <a:pt x="630698" y="0"/>
                  <a:pt x="812800" y="182102"/>
                  <a:pt x="812800" y="406400"/>
                </a:cubicBezTo>
                <a:lnTo>
                  <a:pt x="812800" y="406400"/>
                </a:lnTo>
                <a:cubicBezTo>
                  <a:pt x="812800" y="630698"/>
                  <a:pt x="630698" y="812800"/>
                  <a:pt x="406400" y="812800"/>
                </a:cubicBezTo>
                <a:lnTo>
                  <a:pt x="406400" y="812800"/>
                </a:lnTo>
                <a:cubicBezTo>
                  <a:pt x="182102" y="812800"/>
                  <a:pt x="0" y="630698"/>
                  <a:pt x="0" y="406400"/>
                </a:cubicBezTo>
                <a:lnTo>
                  <a:pt x="0" y="406400"/>
                </a:lnTo>
                <a:cubicBezTo>
                  <a:pt x="0" y="182102"/>
                  <a:pt x="182102" y="0"/>
                  <a:pt x="406400" y="0"/>
                </a:cubicBezTo>
                <a:close/>
              </a:path>
            </a:pathLst>
          </a:custGeom>
          <a:solidFill>
            <a:srgbClr val="B01F23"/>
          </a:solidFill>
          <a:ln/>
        </p:spPr>
        <p:txBody>
          <a:bodyPr/>
          <a:lstStyle/>
          <a:p>
            <a:endParaRPr lang="en-CN"/>
          </a:p>
        </p:txBody>
      </p:sp>
      <p:sp>
        <p:nvSpPr>
          <p:cNvPr id="5" name="Shape 2"/>
          <p:cNvSpPr/>
          <p:nvPr/>
        </p:nvSpPr>
        <p:spPr>
          <a:xfrm>
            <a:off x="1517749" y="3289300"/>
            <a:ext cx="333375" cy="381000"/>
          </a:xfrm>
          <a:custGeom>
            <a:avLst/>
            <a:gdLst/>
            <a:ahLst/>
            <a:cxnLst/>
            <a:rect l="l" t="t" r="r" b="b"/>
            <a:pathLst>
              <a:path w="333375" h="381000">
                <a:moveTo>
                  <a:pt x="261938" y="95250"/>
                </a:moveTo>
                <a:cubicBezTo>
                  <a:pt x="261938" y="147861"/>
                  <a:pt x="219298" y="190500"/>
                  <a:pt x="166688" y="190500"/>
                </a:cubicBezTo>
                <a:cubicBezTo>
                  <a:pt x="124123" y="190500"/>
                  <a:pt x="88106" y="162595"/>
                  <a:pt x="75902" y="124048"/>
                </a:cubicBezTo>
                <a:cubicBezTo>
                  <a:pt x="75084" y="125016"/>
                  <a:pt x="74265" y="125983"/>
                  <a:pt x="73298" y="126876"/>
                </a:cubicBezTo>
                <a:cubicBezTo>
                  <a:pt x="61540" y="138633"/>
                  <a:pt x="44425" y="142280"/>
                  <a:pt x="33412" y="143321"/>
                </a:cubicBezTo>
                <a:cubicBezTo>
                  <a:pt x="27384" y="143917"/>
                  <a:pt x="22547" y="139080"/>
                  <a:pt x="23143" y="133052"/>
                </a:cubicBezTo>
                <a:cubicBezTo>
                  <a:pt x="24185" y="122113"/>
                  <a:pt x="27831" y="104924"/>
                  <a:pt x="39588" y="93166"/>
                </a:cubicBezTo>
                <a:cubicBezTo>
                  <a:pt x="43904" y="88850"/>
                  <a:pt x="48964" y="85651"/>
                  <a:pt x="54173" y="83195"/>
                </a:cubicBezTo>
                <a:cubicBezTo>
                  <a:pt x="48964" y="80814"/>
                  <a:pt x="43904" y="77539"/>
                  <a:pt x="39588" y="73223"/>
                </a:cubicBezTo>
                <a:cubicBezTo>
                  <a:pt x="27831" y="61466"/>
                  <a:pt x="24185" y="44351"/>
                  <a:pt x="23143" y="33337"/>
                </a:cubicBezTo>
                <a:cubicBezTo>
                  <a:pt x="22547" y="27310"/>
                  <a:pt x="27384" y="22473"/>
                  <a:pt x="33412" y="23068"/>
                </a:cubicBezTo>
                <a:cubicBezTo>
                  <a:pt x="44351" y="24110"/>
                  <a:pt x="61540" y="27756"/>
                  <a:pt x="73298" y="39514"/>
                </a:cubicBezTo>
                <a:cubicBezTo>
                  <a:pt x="76870" y="43086"/>
                  <a:pt x="79772" y="47253"/>
                  <a:pt x="82004" y="51495"/>
                </a:cubicBezTo>
                <a:cubicBezTo>
                  <a:pt x="97854" y="20836"/>
                  <a:pt x="129853" y="-149"/>
                  <a:pt x="166688" y="-149"/>
                </a:cubicBezTo>
                <a:cubicBezTo>
                  <a:pt x="219298" y="-149"/>
                  <a:pt x="261938" y="42490"/>
                  <a:pt x="261938" y="95101"/>
                </a:cubicBezTo>
                <a:close/>
                <a:moveTo>
                  <a:pt x="107156" y="83344"/>
                </a:moveTo>
                <a:cubicBezTo>
                  <a:pt x="107156" y="89892"/>
                  <a:pt x="112514" y="95250"/>
                  <a:pt x="119063" y="95250"/>
                </a:cubicBezTo>
                <a:lnTo>
                  <a:pt x="214313" y="95250"/>
                </a:lnTo>
                <a:cubicBezTo>
                  <a:pt x="220861" y="95250"/>
                  <a:pt x="226219" y="89892"/>
                  <a:pt x="226219" y="83344"/>
                </a:cubicBezTo>
                <a:cubicBezTo>
                  <a:pt x="226219" y="76795"/>
                  <a:pt x="220861" y="71438"/>
                  <a:pt x="214313" y="71438"/>
                </a:cubicBezTo>
                <a:lnTo>
                  <a:pt x="119063" y="71438"/>
                </a:lnTo>
                <a:cubicBezTo>
                  <a:pt x="112514" y="71438"/>
                  <a:pt x="107156" y="76795"/>
                  <a:pt x="107156" y="83344"/>
                </a:cubicBezTo>
                <a:close/>
                <a:moveTo>
                  <a:pt x="106114" y="240357"/>
                </a:moveTo>
                <a:lnTo>
                  <a:pt x="155972" y="277713"/>
                </a:lnTo>
                <a:cubicBezTo>
                  <a:pt x="162297" y="282476"/>
                  <a:pt x="171078" y="282476"/>
                  <a:pt x="177403" y="277713"/>
                </a:cubicBezTo>
                <a:lnTo>
                  <a:pt x="227261" y="240357"/>
                </a:lnTo>
                <a:cubicBezTo>
                  <a:pt x="232097" y="236711"/>
                  <a:pt x="238571" y="235744"/>
                  <a:pt x="244078" y="238274"/>
                </a:cubicBezTo>
                <a:cubicBezTo>
                  <a:pt x="289768" y="259259"/>
                  <a:pt x="321543" y="305395"/>
                  <a:pt x="321543" y="358899"/>
                </a:cubicBezTo>
                <a:cubicBezTo>
                  <a:pt x="321543" y="371103"/>
                  <a:pt x="311646" y="381000"/>
                  <a:pt x="299442" y="381000"/>
                </a:cubicBezTo>
                <a:lnTo>
                  <a:pt x="34007" y="381000"/>
                </a:lnTo>
                <a:cubicBezTo>
                  <a:pt x="21803" y="381000"/>
                  <a:pt x="11906" y="371103"/>
                  <a:pt x="11906" y="358899"/>
                </a:cubicBezTo>
                <a:cubicBezTo>
                  <a:pt x="11906" y="305321"/>
                  <a:pt x="43681" y="259184"/>
                  <a:pt x="89371" y="238274"/>
                </a:cubicBezTo>
                <a:cubicBezTo>
                  <a:pt x="94878" y="235744"/>
                  <a:pt x="101352" y="236711"/>
                  <a:pt x="106189" y="240357"/>
                </a:cubicBezTo>
                <a:close/>
              </a:path>
            </a:pathLst>
          </a:custGeom>
          <a:solidFill>
            <a:srgbClr val="FFFFFF"/>
          </a:solidFill>
          <a:ln/>
        </p:spPr>
        <p:txBody>
          <a:bodyPr/>
          <a:lstStyle/>
          <a:p>
            <a:endParaRPr lang="en-CN"/>
          </a:p>
        </p:txBody>
      </p:sp>
      <p:sp>
        <p:nvSpPr>
          <p:cNvPr id="6" name="Text 3"/>
          <p:cNvSpPr/>
          <p:nvPr/>
        </p:nvSpPr>
        <p:spPr>
          <a:xfrm>
            <a:off x="677366" y="3987800"/>
            <a:ext cx="2514600" cy="355600"/>
          </a:xfrm>
          <a:prstGeom prst="rect">
            <a:avLst/>
          </a:prstGeom>
          <a:noFill/>
          <a:ln/>
        </p:spPr>
        <p:txBody>
          <a:bodyPr wrap="square" lIns="0" tIns="0" rIns="0" bIns="0" rtlCol="0" anchor="ctr"/>
          <a:lstStyle/>
          <a:p>
            <a:pPr marL="0" indent="0">
              <a:lnSpc>
                <a:spcPct val="120000"/>
              </a:lnSpc>
              <a:buNone/>
            </a:pPr>
            <a:r>
              <a:rPr lang="en-US" sz="2000" b="1" dirty="0">
                <a:solidFill>
                  <a:srgbClr val="3A3A3A"/>
                </a:solidFill>
                <a:latin typeface="Noto Sans SC" pitchFamily="34" charset="0"/>
                <a:ea typeface="Noto Sans SC" pitchFamily="34" charset="-122"/>
                <a:cs typeface="Noto Sans SC" pitchFamily="34" charset="-120"/>
              </a:rPr>
              <a:t>1. Pick a Samurai</a:t>
            </a:r>
            <a:endParaRPr lang="en-US" sz="1600" dirty="0"/>
          </a:p>
        </p:txBody>
      </p:sp>
      <p:sp>
        <p:nvSpPr>
          <p:cNvPr id="7" name="Text 4"/>
          <p:cNvSpPr/>
          <p:nvPr/>
        </p:nvSpPr>
        <p:spPr>
          <a:xfrm>
            <a:off x="753963" y="4343400"/>
            <a:ext cx="1854200" cy="254000"/>
          </a:xfrm>
          <a:prstGeom prst="rect">
            <a:avLst/>
          </a:prstGeom>
          <a:noFill/>
          <a:ln/>
        </p:spPr>
        <p:txBody>
          <a:bodyPr wrap="square" lIns="0" tIns="0" rIns="0" bIns="0" rtlCol="0" anchor="ctr"/>
          <a:lstStyle/>
          <a:p>
            <a:pPr marL="0" indent="0" algn="ctr">
              <a:lnSpc>
                <a:spcPct val="120000"/>
              </a:lnSpc>
              <a:buNone/>
            </a:pPr>
            <a:r>
              <a:rPr lang="en-US" sz="1400" dirty="0">
                <a:solidFill>
                  <a:srgbClr val="3A3A3A"/>
                </a:solidFill>
                <a:latin typeface="MiSans" pitchFamily="34" charset="0"/>
                <a:ea typeface="MiSans" pitchFamily="34" charset="-122"/>
                <a:cs typeface="MiSans" pitchFamily="34" charset="-120"/>
              </a:rPr>
              <a:t>Choose a figure.</a:t>
            </a:r>
            <a:endParaRPr lang="en-US" sz="1600" dirty="0"/>
          </a:p>
        </p:txBody>
      </p:sp>
      <p:sp>
        <p:nvSpPr>
          <p:cNvPr id="8" name="Text 5"/>
          <p:cNvSpPr/>
          <p:nvPr/>
        </p:nvSpPr>
        <p:spPr>
          <a:xfrm>
            <a:off x="3311823" y="3581400"/>
            <a:ext cx="812800" cy="508000"/>
          </a:xfrm>
          <a:prstGeom prst="rect">
            <a:avLst/>
          </a:prstGeom>
          <a:noFill/>
          <a:ln/>
        </p:spPr>
        <p:txBody>
          <a:bodyPr wrap="square" lIns="0" tIns="0" rIns="0" bIns="0" rtlCol="0" anchor="ctr"/>
          <a:lstStyle/>
          <a:p>
            <a:pPr marL="0" indent="0">
              <a:lnSpc>
                <a:spcPct val="90000"/>
              </a:lnSpc>
              <a:buNone/>
            </a:pPr>
            <a:r>
              <a:rPr lang="en-US" sz="3600" b="1" dirty="0">
                <a:solidFill>
                  <a:srgbClr val="C78B3E"/>
                </a:solidFill>
                <a:latin typeface="Noto Sans SC" pitchFamily="34" charset="0"/>
                <a:ea typeface="Noto Sans SC" pitchFamily="34" charset="-122"/>
                <a:cs typeface="Noto Sans SC" pitchFamily="34" charset="-120"/>
              </a:rPr>
              <a:t>+</a:t>
            </a:r>
            <a:endParaRPr lang="en-US" sz="1600" dirty="0"/>
          </a:p>
        </p:txBody>
      </p:sp>
      <p:sp>
        <p:nvSpPr>
          <p:cNvPr id="9" name="Shape 6"/>
          <p:cNvSpPr/>
          <p:nvPr/>
        </p:nvSpPr>
        <p:spPr>
          <a:xfrm>
            <a:off x="3815556" y="2870200"/>
            <a:ext cx="2857500" cy="1930400"/>
          </a:xfrm>
          <a:custGeom>
            <a:avLst/>
            <a:gdLst/>
            <a:ahLst/>
            <a:cxnLst/>
            <a:rect l="l" t="t" r="r" b="b"/>
            <a:pathLst>
              <a:path w="2857500" h="1930400">
                <a:moveTo>
                  <a:pt x="101597" y="0"/>
                </a:moveTo>
                <a:lnTo>
                  <a:pt x="2755903" y="0"/>
                </a:lnTo>
                <a:cubicBezTo>
                  <a:pt x="2812013" y="0"/>
                  <a:pt x="2857500" y="45487"/>
                  <a:pt x="2857500" y="101597"/>
                </a:cubicBezTo>
                <a:lnTo>
                  <a:pt x="2857500" y="1828803"/>
                </a:lnTo>
                <a:cubicBezTo>
                  <a:pt x="2857500" y="1884913"/>
                  <a:pt x="2812013" y="1930400"/>
                  <a:pt x="2755903" y="1930400"/>
                </a:cubicBezTo>
                <a:lnTo>
                  <a:pt x="101597" y="1930400"/>
                </a:lnTo>
                <a:cubicBezTo>
                  <a:pt x="45487" y="1930400"/>
                  <a:pt x="0" y="1884913"/>
                  <a:pt x="0" y="1828803"/>
                </a:cubicBezTo>
                <a:lnTo>
                  <a:pt x="0" y="101597"/>
                </a:lnTo>
                <a:cubicBezTo>
                  <a:pt x="0" y="45487"/>
                  <a:pt x="45487" y="0"/>
                  <a:pt x="101597" y="0"/>
                </a:cubicBezTo>
                <a:close/>
              </a:path>
            </a:pathLst>
          </a:custGeom>
          <a:solidFill>
            <a:srgbClr val="C78B3E">
              <a:alpha val="10196"/>
            </a:srgbClr>
          </a:solidFill>
          <a:ln/>
        </p:spPr>
        <p:txBody>
          <a:bodyPr/>
          <a:lstStyle/>
          <a:p>
            <a:endParaRPr lang="en-CN"/>
          </a:p>
        </p:txBody>
      </p:sp>
      <p:sp>
        <p:nvSpPr>
          <p:cNvPr id="10" name="Shape 7"/>
          <p:cNvSpPr/>
          <p:nvPr/>
        </p:nvSpPr>
        <p:spPr>
          <a:xfrm>
            <a:off x="4836418" y="3073400"/>
            <a:ext cx="812800" cy="812800"/>
          </a:xfrm>
          <a:custGeom>
            <a:avLst/>
            <a:gdLst/>
            <a:ahLst/>
            <a:cxnLst/>
            <a:rect l="l" t="t" r="r" b="b"/>
            <a:pathLst>
              <a:path w="812800" h="812800">
                <a:moveTo>
                  <a:pt x="406400" y="0"/>
                </a:moveTo>
                <a:lnTo>
                  <a:pt x="406400" y="0"/>
                </a:lnTo>
                <a:cubicBezTo>
                  <a:pt x="630698" y="0"/>
                  <a:pt x="812800" y="182102"/>
                  <a:pt x="812800" y="406400"/>
                </a:cubicBezTo>
                <a:lnTo>
                  <a:pt x="812800" y="406400"/>
                </a:lnTo>
                <a:cubicBezTo>
                  <a:pt x="812800" y="630698"/>
                  <a:pt x="630698" y="812800"/>
                  <a:pt x="406400" y="812800"/>
                </a:cubicBezTo>
                <a:lnTo>
                  <a:pt x="406400" y="812800"/>
                </a:lnTo>
                <a:cubicBezTo>
                  <a:pt x="182102" y="812800"/>
                  <a:pt x="0" y="630698"/>
                  <a:pt x="0" y="406400"/>
                </a:cubicBezTo>
                <a:lnTo>
                  <a:pt x="0" y="406400"/>
                </a:lnTo>
                <a:cubicBezTo>
                  <a:pt x="0" y="182102"/>
                  <a:pt x="182102" y="0"/>
                  <a:pt x="406400" y="0"/>
                </a:cubicBezTo>
                <a:close/>
              </a:path>
            </a:pathLst>
          </a:custGeom>
          <a:solidFill>
            <a:srgbClr val="C78B3E"/>
          </a:solidFill>
          <a:ln/>
        </p:spPr>
        <p:txBody>
          <a:bodyPr/>
          <a:lstStyle/>
          <a:p>
            <a:endParaRPr lang="en-CN"/>
          </a:p>
        </p:txBody>
      </p:sp>
      <p:sp>
        <p:nvSpPr>
          <p:cNvPr id="11" name="Shape 8"/>
          <p:cNvSpPr/>
          <p:nvPr/>
        </p:nvSpPr>
        <p:spPr>
          <a:xfrm>
            <a:off x="5079305" y="3289300"/>
            <a:ext cx="333375" cy="381000"/>
          </a:xfrm>
          <a:custGeom>
            <a:avLst/>
            <a:gdLst/>
            <a:ahLst/>
            <a:cxnLst/>
            <a:rect l="l" t="t" r="r" b="b"/>
            <a:pathLst>
              <a:path w="333375" h="381000">
                <a:moveTo>
                  <a:pt x="166911" y="95250"/>
                </a:moveTo>
                <a:lnTo>
                  <a:pt x="103956" y="-9599"/>
                </a:lnTo>
                <a:cubicBezTo>
                  <a:pt x="99120" y="-17636"/>
                  <a:pt x="88999" y="-20538"/>
                  <a:pt x="80665" y="-16371"/>
                </a:cubicBezTo>
                <a:lnTo>
                  <a:pt x="16222" y="15850"/>
                </a:lnTo>
                <a:cubicBezTo>
                  <a:pt x="7367" y="20241"/>
                  <a:pt x="3795" y="30956"/>
                  <a:pt x="8186" y="39812"/>
                </a:cubicBezTo>
                <a:lnTo>
                  <a:pt x="59978" y="143321"/>
                </a:lnTo>
                <a:cubicBezTo>
                  <a:pt x="37579" y="168548"/>
                  <a:pt x="24036" y="201737"/>
                  <a:pt x="24036" y="238125"/>
                </a:cubicBezTo>
                <a:cubicBezTo>
                  <a:pt x="24036" y="317004"/>
                  <a:pt x="88032" y="381000"/>
                  <a:pt x="166911" y="381000"/>
                </a:cubicBezTo>
                <a:cubicBezTo>
                  <a:pt x="245790" y="381000"/>
                  <a:pt x="309786" y="317004"/>
                  <a:pt x="309786" y="238125"/>
                </a:cubicBezTo>
                <a:cubicBezTo>
                  <a:pt x="309786" y="201737"/>
                  <a:pt x="296168" y="168548"/>
                  <a:pt x="273844" y="143321"/>
                </a:cubicBezTo>
                <a:lnTo>
                  <a:pt x="325636" y="39812"/>
                </a:lnTo>
                <a:cubicBezTo>
                  <a:pt x="330026" y="30956"/>
                  <a:pt x="326454" y="20241"/>
                  <a:pt x="317674" y="15850"/>
                </a:cubicBezTo>
                <a:lnTo>
                  <a:pt x="253157" y="-16446"/>
                </a:lnTo>
                <a:cubicBezTo>
                  <a:pt x="244822" y="-20613"/>
                  <a:pt x="234628" y="-17636"/>
                  <a:pt x="229865" y="-9674"/>
                </a:cubicBezTo>
                <a:lnTo>
                  <a:pt x="166911" y="95250"/>
                </a:lnTo>
                <a:close/>
                <a:moveTo>
                  <a:pt x="189830" y="201290"/>
                </a:moveTo>
                <a:cubicBezTo>
                  <a:pt x="190872" y="203374"/>
                  <a:pt x="192807" y="204787"/>
                  <a:pt x="195039" y="205085"/>
                </a:cubicBezTo>
                <a:lnTo>
                  <a:pt x="232321" y="210517"/>
                </a:lnTo>
                <a:cubicBezTo>
                  <a:pt x="238051" y="211336"/>
                  <a:pt x="240283" y="218331"/>
                  <a:pt x="236190" y="222424"/>
                </a:cubicBezTo>
                <a:lnTo>
                  <a:pt x="209178" y="248766"/>
                </a:lnTo>
                <a:cubicBezTo>
                  <a:pt x="207541" y="250403"/>
                  <a:pt x="206797" y="252636"/>
                  <a:pt x="207169" y="254943"/>
                </a:cubicBezTo>
                <a:lnTo>
                  <a:pt x="213568" y="292075"/>
                </a:lnTo>
                <a:cubicBezTo>
                  <a:pt x="214536" y="297731"/>
                  <a:pt x="208583" y="302121"/>
                  <a:pt x="203448" y="299442"/>
                </a:cubicBezTo>
                <a:lnTo>
                  <a:pt x="170111" y="281880"/>
                </a:lnTo>
                <a:cubicBezTo>
                  <a:pt x="168101" y="280839"/>
                  <a:pt x="165646" y="280839"/>
                  <a:pt x="163637" y="281880"/>
                </a:cubicBezTo>
                <a:lnTo>
                  <a:pt x="130299" y="299442"/>
                </a:lnTo>
                <a:cubicBezTo>
                  <a:pt x="125164" y="302121"/>
                  <a:pt x="119211" y="297805"/>
                  <a:pt x="120179" y="292075"/>
                </a:cubicBezTo>
                <a:lnTo>
                  <a:pt x="126578" y="254943"/>
                </a:lnTo>
                <a:cubicBezTo>
                  <a:pt x="126950" y="252710"/>
                  <a:pt x="126206" y="250403"/>
                  <a:pt x="124569" y="248766"/>
                </a:cubicBezTo>
                <a:lnTo>
                  <a:pt x="97557" y="222424"/>
                </a:lnTo>
                <a:cubicBezTo>
                  <a:pt x="93390" y="218405"/>
                  <a:pt x="95696" y="211410"/>
                  <a:pt x="101426" y="210517"/>
                </a:cubicBezTo>
                <a:lnTo>
                  <a:pt x="138708" y="205085"/>
                </a:lnTo>
                <a:cubicBezTo>
                  <a:pt x="140940" y="204788"/>
                  <a:pt x="142949" y="203299"/>
                  <a:pt x="143917" y="201290"/>
                </a:cubicBezTo>
                <a:lnTo>
                  <a:pt x="160586" y="167506"/>
                </a:lnTo>
                <a:cubicBezTo>
                  <a:pt x="163116" y="162297"/>
                  <a:pt x="170483" y="162297"/>
                  <a:pt x="173087" y="167506"/>
                </a:cubicBezTo>
                <a:lnTo>
                  <a:pt x="189756" y="201290"/>
                </a:lnTo>
                <a:close/>
              </a:path>
            </a:pathLst>
          </a:custGeom>
          <a:solidFill>
            <a:srgbClr val="FFFFFF"/>
          </a:solidFill>
          <a:ln/>
        </p:spPr>
        <p:txBody>
          <a:bodyPr/>
          <a:lstStyle/>
          <a:p>
            <a:endParaRPr lang="en-CN"/>
          </a:p>
        </p:txBody>
      </p:sp>
      <p:sp>
        <p:nvSpPr>
          <p:cNvPr id="12" name="Text 9"/>
          <p:cNvSpPr/>
          <p:nvPr/>
        </p:nvSpPr>
        <p:spPr>
          <a:xfrm>
            <a:off x="4178796" y="3987800"/>
            <a:ext cx="2641600" cy="355600"/>
          </a:xfrm>
          <a:prstGeom prst="rect">
            <a:avLst/>
          </a:prstGeom>
          <a:noFill/>
          <a:ln/>
        </p:spPr>
        <p:txBody>
          <a:bodyPr wrap="square" lIns="0" tIns="0" rIns="0" bIns="0" rtlCol="0" anchor="ctr"/>
          <a:lstStyle/>
          <a:p>
            <a:pPr marL="0" indent="0">
              <a:lnSpc>
                <a:spcPct val="120000"/>
              </a:lnSpc>
              <a:buNone/>
            </a:pPr>
            <a:r>
              <a:rPr lang="en-US" sz="2000" b="1" dirty="0">
                <a:solidFill>
                  <a:srgbClr val="3A3A3A"/>
                </a:solidFill>
                <a:latin typeface="Noto Sans SC" pitchFamily="34" charset="0"/>
                <a:ea typeface="Noto Sans SC" pitchFamily="34" charset="-122"/>
                <a:cs typeface="Noto Sans SC" pitchFamily="34" charset="-120"/>
              </a:rPr>
              <a:t>2. Choose a Value</a:t>
            </a:r>
            <a:endParaRPr lang="en-US" sz="1600" dirty="0"/>
          </a:p>
        </p:txBody>
      </p:sp>
      <p:sp>
        <p:nvSpPr>
          <p:cNvPr id="13" name="Text 10"/>
          <p:cNvSpPr/>
          <p:nvPr/>
        </p:nvSpPr>
        <p:spPr>
          <a:xfrm>
            <a:off x="4376936" y="4343400"/>
            <a:ext cx="1727200" cy="254000"/>
          </a:xfrm>
          <a:prstGeom prst="rect">
            <a:avLst/>
          </a:prstGeom>
          <a:noFill/>
          <a:ln/>
        </p:spPr>
        <p:txBody>
          <a:bodyPr wrap="square" lIns="0" tIns="0" rIns="0" bIns="0" rtlCol="0" anchor="ctr"/>
          <a:lstStyle/>
          <a:p>
            <a:pPr marL="0" indent="0" algn="ctr">
              <a:lnSpc>
                <a:spcPct val="120000"/>
              </a:lnSpc>
              <a:buNone/>
            </a:pPr>
            <a:r>
              <a:rPr lang="en-US" sz="1400" dirty="0">
                <a:solidFill>
                  <a:srgbClr val="3A3A3A"/>
                </a:solidFill>
                <a:latin typeface="MiSans" pitchFamily="34" charset="0"/>
                <a:ea typeface="MiSans" pitchFamily="34" charset="-122"/>
                <a:cs typeface="MiSans" pitchFamily="34" charset="-120"/>
              </a:rPr>
              <a:t>Select a virtue.</a:t>
            </a:r>
            <a:endParaRPr lang="en-US" sz="1600" dirty="0"/>
          </a:p>
        </p:txBody>
      </p:sp>
      <p:sp>
        <p:nvSpPr>
          <p:cNvPr id="14" name="Text 11"/>
          <p:cNvSpPr/>
          <p:nvPr/>
        </p:nvSpPr>
        <p:spPr>
          <a:xfrm>
            <a:off x="6873379" y="3581400"/>
            <a:ext cx="812800" cy="508000"/>
          </a:xfrm>
          <a:prstGeom prst="rect">
            <a:avLst/>
          </a:prstGeom>
          <a:noFill/>
          <a:ln/>
        </p:spPr>
        <p:txBody>
          <a:bodyPr wrap="square" lIns="0" tIns="0" rIns="0" bIns="0" rtlCol="0" anchor="ctr"/>
          <a:lstStyle/>
          <a:p>
            <a:pPr marL="0" indent="0">
              <a:lnSpc>
                <a:spcPct val="90000"/>
              </a:lnSpc>
              <a:buNone/>
            </a:pPr>
            <a:r>
              <a:rPr lang="en-US" sz="3600" b="1" dirty="0">
                <a:solidFill>
                  <a:srgbClr val="C78B3E"/>
                </a:solidFill>
                <a:latin typeface="Noto Sans SC" pitchFamily="34" charset="0"/>
                <a:ea typeface="Noto Sans SC" pitchFamily="34" charset="-122"/>
                <a:cs typeface="Noto Sans SC" pitchFamily="34" charset="-120"/>
              </a:rPr>
              <a:t>=</a:t>
            </a:r>
            <a:endParaRPr lang="en-US" sz="1600" dirty="0"/>
          </a:p>
        </p:txBody>
      </p:sp>
      <p:sp>
        <p:nvSpPr>
          <p:cNvPr id="15" name="Shape 12"/>
          <p:cNvSpPr/>
          <p:nvPr/>
        </p:nvSpPr>
        <p:spPr>
          <a:xfrm>
            <a:off x="7377113" y="2870200"/>
            <a:ext cx="4559300" cy="1930400"/>
          </a:xfrm>
          <a:custGeom>
            <a:avLst/>
            <a:gdLst/>
            <a:ahLst/>
            <a:cxnLst/>
            <a:rect l="l" t="t" r="r" b="b"/>
            <a:pathLst>
              <a:path w="4559300" h="1930400">
                <a:moveTo>
                  <a:pt x="101597" y="0"/>
                </a:moveTo>
                <a:lnTo>
                  <a:pt x="4457703" y="0"/>
                </a:lnTo>
                <a:cubicBezTo>
                  <a:pt x="4513813" y="0"/>
                  <a:pt x="4559300" y="45487"/>
                  <a:pt x="4559300" y="101597"/>
                </a:cubicBezTo>
                <a:lnTo>
                  <a:pt x="4559300" y="1828803"/>
                </a:lnTo>
                <a:cubicBezTo>
                  <a:pt x="4559300" y="1884913"/>
                  <a:pt x="4513813" y="1930400"/>
                  <a:pt x="4457703" y="1930400"/>
                </a:cubicBezTo>
                <a:lnTo>
                  <a:pt x="101597" y="1930400"/>
                </a:lnTo>
                <a:cubicBezTo>
                  <a:pt x="45487" y="1930400"/>
                  <a:pt x="0" y="1884913"/>
                  <a:pt x="0" y="1828803"/>
                </a:cubicBezTo>
                <a:lnTo>
                  <a:pt x="0" y="101597"/>
                </a:lnTo>
                <a:cubicBezTo>
                  <a:pt x="0" y="45487"/>
                  <a:pt x="45487" y="0"/>
                  <a:pt x="101597" y="0"/>
                </a:cubicBezTo>
                <a:close/>
              </a:path>
            </a:pathLst>
          </a:custGeom>
          <a:solidFill>
            <a:srgbClr val="2A6F76">
              <a:alpha val="10196"/>
            </a:srgbClr>
          </a:solidFill>
          <a:ln/>
        </p:spPr>
        <p:txBody>
          <a:bodyPr/>
          <a:lstStyle/>
          <a:p>
            <a:endParaRPr lang="en-CN"/>
          </a:p>
        </p:txBody>
      </p:sp>
      <p:sp>
        <p:nvSpPr>
          <p:cNvPr id="16" name="Shape 13"/>
          <p:cNvSpPr/>
          <p:nvPr/>
        </p:nvSpPr>
        <p:spPr>
          <a:xfrm>
            <a:off x="9251156" y="3073400"/>
            <a:ext cx="812800" cy="812800"/>
          </a:xfrm>
          <a:custGeom>
            <a:avLst/>
            <a:gdLst/>
            <a:ahLst/>
            <a:cxnLst/>
            <a:rect l="l" t="t" r="r" b="b"/>
            <a:pathLst>
              <a:path w="812800" h="812800">
                <a:moveTo>
                  <a:pt x="406400" y="0"/>
                </a:moveTo>
                <a:lnTo>
                  <a:pt x="406400" y="0"/>
                </a:lnTo>
                <a:cubicBezTo>
                  <a:pt x="630698" y="0"/>
                  <a:pt x="812800" y="182102"/>
                  <a:pt x="812800" y="406400"/>
                </a:cubicBezTo>
                <a:lnTo>
                  <a:pt x="812800" y="406400"/>
                </a:lnTo>
                <a:cubicBezTo>
                  <a:pt x="812800" y="630698"/>
                  <a:pt x="630698" y="812800"/>
                  <a:pt x="406400" y="812800"/>
                </a:cubicBezTo>
                <a:lnTo>
                  <a:pt x="406400" y="812800"/>
                </a:lnTo>
                <a:cubicBezTo>
                  <a:pt x="182102" y="812800"/>
                  <a:pt x="0" y="630698"/>
                  <a:pt x="0" y="406400"/>
                </a:cubicBezTo>
                <a:lnTo>
                  <a:pt x="0" y="406400"/>
                </a:lnTo>
                <a:cubicBezTo>
                  <a:pt x="0" y="182102"/>
                  <a:pt x="182102" y="0"/>
                  <a:pt x="406400" y="0"/>
                </a:cubicBezTo>
                <a:close/>
              </a:path>
            </a:pathLst>
          </a:custGeom>
          <a:solidFill>
            <a:srgbClr val="2A6F76"/>
          </a:solidFill>
          <a:ln/>
        </p:spPr>
        <p:txBody>
          <a:bodyPr/>
          <a:lstStyle/>
          <a:p>
            <a:endParaRPr lang="en-CN"/>
          </a:p>
        </p:txBody>
      </p:sp>
      <p:sp>
        <p:nvSpPr>
          <p:cNvPr id="17" name="Shape 14"/>
          <p:cNvSpPr/>
          <p:nvPr/>
        </p:nvSpPr>
        <p:spPr>
          <a:xfrm>
            <a:off x="9470231" y="3289300"/>
            <a:ext cx="381000" cy="381000"/>
          </a:xfrm>
          <a:custGeom>
            <a:avLst/>
            <a:gdLst/>
            <a:ahLst/>
            <a:cxnLst/>
            <a:rect l="l" t="t" r="r" b="b"/>
            <a:pathLst>
              <a:path w="381000" h="381000">
                <a:moveTo>
                  <a:pt x="274216" y="13618"/>
                </a:moveTo>
                <a:lnTo>
                  <a:pt x="236934" y="50899"/>
                </a:lnTo>
                <a:lnTo>
                  <a:pt x="330175" y="144140"/>
                </a:lnTo>
                <a:lnTo>
                  <a:pt x="367457" y="106859"/>
                </a:lnTo>
                <a:cubicBezTo>
                  <a:pt x="383753" y="90562"/>
                  <a:pt x="383753" y="64219"/>
                  <a:pt x="367457" y="47923"/>
                </a:cubicBezTo>
                <a:lnTo>
                  <a:pt x="333152" y="13618"/>
                </a:lnTo>
                <a:cubicBezTo>
                  <a:pt x="316855" y="-2679"/>
                  <a:pt x="290513" y="-2679"/>
                  <a:pt x="274216" y="13618"/>
                </a:cubicBezTo>
                <a:close/>
                <a:moveTo>
                  <a:pt x="207838" y="72330"/>
                </a:moveTo>
                <a:lnTo>
                  <a:pt x="207466" y="72405"/>
                </a:lnTo>
                <a:lnTo>
                  <a:pt x="100236" y="104552"/>
                </a:lnTo>
                <a:cubicBezTo>
                  <a:pt x="85427" y="109017"/>
                  <a:pt x="73670" y="120328"/>
                  <a:pt x="68759" y="135062"/>
                </a:cubicBezTo>
                <a:lnTo>
                  <a:pt x="2828" y="331738"/>
                </a:lnTo>
                <a:cubicBezTo>
                  <a:pt x="670" y="338212"/>
                  <a:pt x="1414" y="345281"/>
                  <a:pt x="4688" y="351086"/>
                </a:cubicBezTo>
                <a:lnTo>
                  <a:pt x="120328" y="235446"/>
                </a:lnTo>
                <a:cubicBezTo>
                  <a:pt x="119509" y="232470"/>
                  <a:pt x="119137" y="229419"/>
                  <a:pt x="119137" y="226219"/>
                </a:cubicBezTo>
                <a:cubicBezTo>
                  <a:pt x="119137" y="206499"/>
                  <a:pt x="135136" y="190500"/>
                  <a:pt x="154856" y="190500"/>
                </a:cubicBezTo>
                <a:cubicBezTo>
                  <a:pt x="174575" y="190500"/>
                  <a:pt x="190574" y="206499"/>
                  <a:pt x="190574" y="226219"/>
                </a:cubicBezTo>
                <a:cubicBezTo>
                  <a:pt x="190574" y="245938"/>
                  <a:pt x="174575" y="261938"/>
                  <a:pt x="154856" y="261938"/>
                </a:cubicBezTo>
                <a:cubicBezTo>
                  <a:pt x="151656" y="261938"/>
                  <a:pt x="148530" y="261491"/>
                  <a:pt x="145628" y="260747"/>
                </a:cubicBezTo>
                <a:lnTo>
                  <a:pt x="29989" y="376312"/>
                </a:lnTo>
                <a:cubicBezTo>
                  <a:pt x="35793" y="379586"/>
                  <a:pt x="42788" y="380330"/>
                  <a:pt x="49337" y="378172"/>
                </a:cubicBezTo>
                <a:lnTo>
                  <a:pt x="246013" y="312241"/>
                </a:lnTo>
                <a:cubicBezTo>
                  <a:pt x="260672" y="307330"/>
                  <a:pt x="272058" y="295573"/>
                  <a:pt x="276523" y="280764"/>
                </a:cubicBezTo>
                <a:lnTo>
                  <a:pt x="308670" y="173534"/>
                </a:lnTo>
                <a:lnTo>
                  <a:pt x="308744" y="173162"/>
                </a:lnTo>
                <a:lnTo>
                  <a:pt x="207913" y="72330"/>
                </a:lnTo>
                <a:close/>
              </a:path>
            </a:pathLst>
          </a:custGeom>
          <a:solidFill>
            <a:srgbClr val="FFFFFF"/>
          </a:solidFill>
          <a:ln/>
        </p:spPr>
        <p:txBody>
          <a:bodyPr/>
          <a:lstStyle/>
          <a:p>
            <a:endParaRPr lang="en-CN"/>
          </a:p>
        </p:txBody>
      </p:sp>
      <p:sp>
        <p:nvSpPr>
          <p:cNvPr id="18" name="Text 15"/>
          <p:cNvSpPr/>
          <p:nvPr/>
        </p:nvSpPr>
        <p:spPr>
          <a:xfrm>
            <a:off x="8198644" y="3987800"/>
            <a:ext cx="3429000" cy="355600"/>
          </a:xfrm>
          <a:prstGeom prst="rect">
            <a:avLst/>
          </a:prstGeom>
          <a:noFill/>
          <a:ln/>
        </p:spPr>
        <p:txBody>
          <a:bodyPr wrap="square" lIns="0" tIns="0" rIns="0" bIns="0" rtlCol="0" anchor="ctr"/>
          <a:lstStyle/>
          <a:p>
            <a:pPr marL="0" indent="0">
              <a:lnSpc>
                <a:spcPct val="120000"/>
              </a:lnSpc>
              <a:buNone/>
            </a:pPr>
            <a:r>
              <a:rPr lang="en-US" sz="2000" b="1" dirty="0">
                <a:solidFill>
                  <a:srgbClr val="3A3A3A"/>
                </a:solidFill>
                <a:latin typeface="Noto Sans SC" pitchFamily="34" charset="0"/>
                <a:ea typeface="Noto Sans SC" pitchFamily="34" charset="-122"/>
                <a:cs typeface="Noto Sans SC" pitchFamily="34" charset="-120"/>
              </a:rPr>
              <a:t>3. Create Your Sentence</a:t>
            </a:r>
            <a:endParaRPr lang="en-US" sz="1600" dirty="0"/>
          </a:p>
        </p:txBody>
      </p:sp>
      <p:sp>
        <p:nvSpPr>
          <p:cNvPr id="19" name="Text 16"/>
          <p:cNvSpPr/>
          <p:nvPr/>
        </p:nvSpPr>
        <p:spPr>
          <a:xfrm>
            <a:off x="8577064" y="4343400"/>
            <a:ext cx="2159000" cy="254000"/>
          </a:xfrm>
          <a:prstGeom prst="rect">
            <a:avLst/>
          </a:prstGeom>
          <a:noFill/>
          <a:ln/>
        </p:spPr>
        <p:txBody>
          <a:bodyPr wrap="square" lIns="0" tIns="0" rIns="0" bIns="0" rtlCol="0" anchor="ctr"/>
          <a:lstStyle/>
          <a:p>
            <a:pPr marL="0" indent="0" algn="ctr">
              <a:lnSpc>
                <a:spcPct val="120000"/>
              </a:lnSpc>
              <a:buNone/>
            </a:pPr>
            <a:r>
              <a:rPr lang="en-US" sz="1400" dirty="0">
                <a:solidFill>
                  <a:srgbClr val="3A3A3A"/>
                </a:solidFill>
                <a:latin typeface="MiSans" pitchFamily="34" charset="0"/>
                <a:ea typeface="MiSans" pitchFamily="34" charset="-122"/>
                <a:cs typeface="MiSans" pitchFamily="34" charset="-120"/>
              </a:rPr>
              <a:t>Use the pattern: </a:t>
            </a:r>
            <a:r>
              <a:rPr lang="en-US" sz="1400" b="1" dirty="0">
                <a:solidFill>
                  <a:srgbClr val="3A3A3A"/>
                </a:solidFill>
                <a:latin typeface="MiSans" pitchFamily="34" charset="0"/>
                <a:ea typeface="MiSans" pitchFamily="34" charset="-122"/>
                <a:cs typeface="MiSans" pitchFamily="34" charset="-120"/>
              </a:rPr>
              <a:t>XはYです</a:t>
            </a:r>
            <a:endParaRPr lang="en-US" sz="1600" dirty="0"/>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0" y="1517650"/>
            <a:ext cx="12192000" cy="508000"/>
          </a:xfrm>
          <a:prstGeom prst="rect">
            <a:avLst/>
          </a:prstGeom>
          <a:noFill/>
          <a:ln/>
        </p:spPr>
        <p:txBody>
          <a:bodyPr wrap="square" lIns="0" tIns="0" rIns="0" bIns="0" rtlCol="0" anchor="ctr"/>
          <a:lstStyle/>
          <a:p>
            <a:pPr marL="0" indent="0" algn="ctr">
              <a:lnSpc>
                <a:spcPct val="90000"/>
              </a:lnSpc>
              <a:buNone/>
            </a:pPr>
            <a:r>
              <a:rPr lang="en-US" sz="3600" b="1" dirty="0">
                <a:solidFill>
                  <a:srgbClr val="3A3A3A"/>
                </a:solidFill>
                <a:latin typeface="Noto Sans SC" pitchFamily="34" charset="0"/>
                <a:ea typeface="Noto Sans SC" pitchFamily="34" charset="-122"/>
                <a:cs typeface="Noto Sans SC" pitchFamily="34" charset="-120"/>
              </a:rPr>
              <a:t>Breakout Room Practice Protocol</a:t>
            </a:r>
            <a:endParaRPr lang="en-US" sz="1600" dirty="0"/>
          </a:p>
        </p:txBody>
      </p:sp>
      <p:sp>
        <p:nvSpPr>
          <p:cNvPr id="4" name="Shape 1"/>
          <p:cNvSpPr/>
          <p:nvPr/>
        </p:nvSpPr>
        <p:spPr>
          <a:xfrm>
            <a:off x="1464667" y="2647950"/>
            <a:ext cx="685800" cy="609600"/>
          </a:xfrm>
          <a:custGeom>
            <a:avLst/>
            <a:gdLst/>
            <a:ahLst/>
            <a:cxnLst/>
            <a:rect l="l" t="t" r="r" b="b"/>
            <a:pathLst>
              <a:path w="685800" h="609600">
                <a:moveTo>
                  <a:pt x="0" y="114300"/>
                </a:moveTo>
                <a:cubicBezTo>
                  <a:pt x="0" y="72271"/>
                  <a:pt x="34171" y="38100"/>
                  <a:pt x="76200" y="38100"/>
                </a:cubicBezTo>
                <a:lnTo>
                  <a:pt x="609600" y="38100"/>
                </a:lnTo>
                <a:cubicBezTo>
                  <a:pt x="651629" y="38100"/>
                  <a:pt x="685800" y="72271"/>
                  <a:pt x="685800" y="114300"/>
                </a:cubicBezTo>
                <a:lnTo>
                  <a:pt x="0" y="114300"/>
                </a:lnTo>
                <a:close/>
                <a:moveTo>
                  <a:pt x="0" y="171450"/>
                </a:moveTo>
                <a:lnTo>
                  <a:pt x="685800" y="171450"/>
                </a:lnTo>
                <a:lnTo>
                  <a:pt x="685800" y="495300"/>
                </a:lnTo>
                <a:cubicBezTo>
                  <a:pt x="685800" y="537329"/>
                  <a:pt x="651629" y="571500"/>
                  <a:pt x="609600" y="571500"/>
                </a:cubicBezTo>
                <a:lnTo>
                  <a:pt x="76200" y="571500"/>
                </a:lnTo>
                <a:cubicBezTo>
                  <a:pt x="34171" y="571500"/>
                  <a:pt x="0" y="537329"/>
                  <a:pt x="0" y="495300"/>
                </a:cubicBezTo>
                <a:lnTo>
                  <a:pt x="0" y="171450"/>
                </a:lnTo>
                <a:close/>
                <a:moveTo>
                  <a:pt x="294442" y="495300"/>
                </a:moveTo>
                <a:cubicBezTo>
                  <a:pt x="318492" y="495300"/>
                  <a:pt x="336471" y="472202"/>
                  <a:pt x="321112" y="453628"/>
                </a:cubicBezTo>
                <a:cubicBezTo>
                  <a:pt x="303609" y="432554"/>
                  <a:pt x="277178" y="419100"/>
                  <a:pt x="247650" y="419100"/>
                </a:cubicBezTo>
                <a:lnTo>
                  <a:pt x="171450" y="419100"/>
                </a:lnTo>
                <a:cubicBezTo>
                  <a:pt x="141923" y="419100"/>
                  <a:pt x="115491" y="432554"/>
                  <a:pt x="97988" y="453628"/>
                </a:cubicBezTo>
                <a:cubicBezTo>
                  <a:pt x="82629" y="472202"/>
                  <a:pt x="100608" y="495300"/>
                  <a:pt x="124658" y="495300"/>
                </a:cubicBezTo>
                <a:lnTo>
                  <a:pt x="294322" y="495300"/>
                </a:lnTo>
                <a:close/>
                <a:moveTo>
                  <a:pt x="209550" y="371475"/>
                </a:moveTo>
                <a:cubicBezTo>
                  <a:pt x="246349" y="371475"/>
                  <a:pt x="276225" y="341599"/>
                  <a:pt x="276225" y="304800"/>
                </a:cubicBezTo>
                <a:cubicBezTo>
                  <a:pt x="276225" y="268001"/>
                  <a:pt x="246349" y="238125"/>
                  <a:pt x="209550" y="238125"/>
                </a:cubicBezTo>
                <a:cubicBezTo>
                  <a:pt x="172751" y="238125"/>
                  <a:pt x="142875" y="268001"/>
                  <a:pt x="142875" y="304800"/>
                </a:cubicBezTo>
                <a:cubicBezTo>
                  <a:pt x="142875" y="341599"/>
                  <a:pt x="172751" y="371475"/>
                  <a:pt x="209550" y="371475"/>
                </a:cubicBezTo>
                <a:close/>
                <a:moveTo>
                  <a:pt x="428625" y="247650"/>
                </a:moveTo>
                <a:cubicBezTo>
                  <a:pt x="412790" y="247650"/>
                  <a:pt x="400050" y="260390"/>
                  <a:pt x="400050" y="276225"/>
                </a:cubicBezTo>
                <a:cubicBezTo>
                  <a:pt x="400050" y="292060"/>
                  <a:pt x="412790" y="304800"/>
                  <a:pt x="428625" y="304800"/>
                </a:cubicBezTo>
                <a:lnTo>
                  <a:pt x="561975" y="304800"/>
                </a:lnTo>
                <a:cubicBezTo>
                  <a:pt x="577810" y="304800"/>
                  <a:pt x="590550" y="292060"/>
                  <a:pt x="590550" y="276225"/>
                </a:cubicBezTo>
                <a:cubicBezTo>
                  <a:pt x="590550" y="260390"/>
                  <a:pt x="577810" y="247650"/>
                  <a:pt x="561975" y="247650"/>
                </a:cubicBezTo>
                <a:lnTo>
                  <a:pt x="428625" y="247650"/>
                </a:lnTo>
                <a:close/>
                <a:moveTo>
                  <a:pt x="428625" y="361950"/>
                </a:moveTo>
                <a:cubicBezTo>
                  <a:pt x="412790" y="361950"/>
                  <a:pt x="400050" y="374690"/>
                  <a:pt x="400050" y="390525"/>
                </a:cubicBezTo>
                <a:cubicBezTo>
                  <a:pt x="400050" y="406360"/>
                  <a:pt x="412790" y="419100"/>
                  <a:pt x="428625" y="419100"/>
                </a:cubicBezTo>
                <a:lnTo>
                  <a:pt x="561975" y="419100"/>
                </a:lnTo>
                <a:cubicBezTo>
                  <a:pt x="577810" y="419100"/>
                  <a:pt x="590550" y="406360"/>
                  <a:pt x="590550" y="390525"/>
                </a:cubicBezTo>
                <a:cubicBezTo>
                  <a:pt x="590550" y="374690"/>
                  <a:pt x="577810" y="361950"/>
                  <a:pt x="561975" y="361950"/>
                </a:cubicBezTo>
                <a:lnTo>
                  <a:pt x="428625" y="361950"/>
                </a:lnTo>
                <a:close/>
              </a:path>
            </a:pathLst>
          </a:custGeom>
          <a:solidFill>
            <a:srgbClr val="B01F23"/>
          </a:solidFill>
          <a:ln/>
        </p:spPr>
        <p:txBody>
          <a:bodyPr/>
          <a:lstStyle/>
          <a:p>
            <a:endParaRPr lang="en-CN"/>
          </a:p>
        </p:txBody>
      </p:sp>
      <p:sp>
        <p:nvSpPr>
          <p:cNvPr id="5" name="Text 2"/>
          <p:cNvSpPr/>
          <p:nvPr/>
        </p:nvSpPr>
        <p:spPr>
          <a:xfrm>
            <a:off x="203200" y="3409950"/>
            <a:ext cx="3213100" cy="355600"/>
          </a:xfrm>
          <a:prstGeom prst="rect">
            <a:avLst/>
          </a:prstGeom>
          <a:noFill/>
          <a:ln/>
        </p:spPr>
        <p:txBody>
          <a:bodyPr wrap="square" lIns="0" tIns="0" rIns="0" bIns="0" rtlCol="0" anchor="ctr"/>
          <a:lstStyle/>
          <a:p>
            <a:pPr marL="0" indent="0" algn="ctr">
              <a:lnSpc>
                <a:spcPct val="120000"/>
              </a:lnSpc>
              <a:buNone/>
            </a:pPr>
            <a:r>
              <a:rPr lang="en-US" sz="2000" b="1" dirty="0">
                <a:solidFill>
                  <a:srgbClr val="3A3A3A"/>
                </a:solidFill>
                <a:latin typeface="Noto Sans SC" pitchFamily="34" charset="0"/>
                <a:ea typeface="Noto Sans SC" pitchFamily="34" charset="-122"/>
                <a:cs typeface="Noto Sans SC" pitchFamily="34" charset="-120"/>
              </a:rPr>
              <a:t>Step 1: Show Card</a:t>
            </a:r>
            <a:endParaRPr lang="en-US" sz="1600" dirty="0"/>
          </a:p>
        </p:txBody>
      </p:sp>
      <p:sp>
        <p:nvSpPr>
          <p:cNvPr id="6" name="Text 3"/>
          <p:cNvSpPr/>
          <p:nvPr/>
        </p:nvSpPr>
        <p:spPr>
          <a:xfrm>
            <a:off x="457200" y="3867150"/>
            <a:ext cx="2705100" cy="609600"/>
          </a:xfrm>
          <a:prstGeom prst="rect">
            <a:avLst/>
          </a:prstGeom>
          <a:noFill/>
          <a:ln/>
        </p:spPr>
        <p:txBody>
          <a:bodyPr wrap="square" lIns="0" tIns="0" rIns="0" bIns="0" rtlCol="0" anchor="ctr"/>
          <a:lstStyle/>
          <a:p>
            <a:pPr marL="0" indent="0" algn="ctr">
              <a:lnSpc>
                <a:spcPct val="130000"/>
              </a:lnSpc>
              <a:buNone/>
            </a:pPr>
            <a:r>
              <a:rPr lang="en-US" sz="1600" dirty="0">
                <a:solidFill>
                  <a:srgbClr val="3A3A3A"/>
                </a:solidFill>
                <a:latin typeface="MiSans" pitchFamily="34" charset="0"/>
                <a:ea typeface="MiSans" pitchFamily="34" charset="-122"/>
                <a:cs typeface="MiSans" pitchFamily="34" charset="-120"/>
              </a:rPr>
              <a:t>One student shows a vocabulary card (e.g., 勇).</a:t>
            </a:r>
            <a:endParaRPr lang="en-US" sz="1600" dirty="0"/>
          </a:p>
        </p:txBody>
      </p:sp>
      <p:sp>
        <p:nvSpPr>
          <p:cNvPr id="7" name="Shape 4"/>
          <p:cNvSpPr/>
          <p:nvPr/>
        </p:nvSpPr>
        <p:spPr>
          <a:xfrm>
            <a:off x="3723184" y="2870200"/>
            <a:ext cx="457200" cy="457200"/>
          </a:xfrm>
          <a:custGeom>
            <a:avLst/>
            <a:gdLst/>
            <a:ahLst/>
            <a:cxnLst/>
            <a:rect l="l" t="t" r="r" b="b"/>
            <a:pathLst>
              <a:path w="457200" h="457200">
                <a:moveTo>
                  <a:pt x="448806" y="248781"/>
                </a:moveTo>
                <a:cubicBezTo>
                  <a:pt x="459968" y="237619"/>
                  <a:pt x="459968" y="219492"/>
                  <a:pt x="448806" y="208330"/>
                </a:cubicBezTo>
                <a:lnTo>
                  <a:pt x="305931" y="65455"/>
                </a:lnTo>
                <a:cubicBezTo>
                  <a:pt x="294769" y="54293"/>
                  <a:pt x="276642" y="54293"/>
                  <a:pt x="265480" y="65455"/>
                </a:cubicBezTo>
                <a:cubicBezTo>
                  <a:pt x="254318" y="76617"/>
                  <a:pt x="254318" y="94744"/>
                  <a:pt x="265480" y="105906"/>
                </a:cubicBezTo>
                <a:lnTo>
                  <a:pt x="359599" y="200025"/>
                </a:lnTo>
                <a:lnTo>
                  <a:pt x="28575" y="200025"/>
                </a:lnTo>
                <a:cubicBezTo>
                  <a:pt x="12769" y="200025"/>
                  <a:pt x="0" y="212794"/>
                  <a:pt x="0" y="228600"/>
                </a:cubicBezTo>
                <a:cubicBezTo>
                  <a:pt x="0" y="244406"/>
                  <a:pt x="12769" y="257175"/>
                  <a:pt x="28575" y="257175"/>
                </a:cubicBezTo>
                <a:lnTo>
                  <a:pt x="359599" y="257175"/>
                </a:lnTo>
                <a:lnTo>
                  <a:pt x="265480" y="351294"/>
                </a:lnTo>
                <a:cubicBezTo>
                  <a:pt x="254317" y="362456"/>
                  <a:pt x="254317" y="380583"/>
                  <a:pt x="265480" y="391745"/>
                </a:cubicBezTo>
                <a:cubicBezTo>
                  <a:pt x="276642" y="402908"/>
                  <a:pt x="294769" y="402908"/>
                  <a:pt x="305931" y="391745"/>
                </a:cubicBezTo>
                <a:lnTo>
                  <a:pt x="448806" y="248870"/>
                </a:lnTo>
                <a:close/>
              </a:path>
            </a:pathLst>
          </a:custGeom>
          <a:solidFill>
            <a:srgbClr val="C78B3E"/>
          </a:solidFill>
          <a:ln/>
        </p:spPr>
        <p:txBody>
          <a:bodyPr/>
          <a:lstStyle/>
          <a:p>
            <a:endParaRPr lang="en-CN"/>
          </a:p>
        </p:txBody>
      </p:sp>
      <p:sp>
        <p:nvSpPr>
          <p:cNvPr id="8" name="Shape 5"/>
          <p:cNvSpPr/>
          <p:nvPr/>
        </p:nvSpPr>
        <p:spPr>
          <a:xfrm>
            <a:off x="4542334" y="2432050"/>
            <a:ext cx="3111500" cy="2908300"/>
          </a:xfrm>
          <a:custGeom>
            <a:avLst/>
            <a:gdLst/>
            <a:ahLst/>
            <a:cxnLst/>
            <a:rect l="l" t="t" r="r" b="b"/>
            <a:pathLst>
              <a:path w="3111500" h="2908300">
                <a:moveTo>
                  <a:pt x="101587" y="0"/>
                </a:moveTo>
                <a:lnTo>
                  <a:pt x="3009913" y="0"/>
                </a:lnTo>
                <a:cubicBezTo>
                  <a:pt x="3066018" y="0"/>
                  <a:pt x="3111500" y="45482"/>
                  <a:pt x="3111500" y="101587"/>
                </a:cubicBezTo>
                <a:lnTo>
                  <a:pt x="3111500" y="2806713"/>
                </a:lnTo>
                <a:cubicBezTo>
                  <a:pt x="3111500" y="2862818"/>
                  <a:pt x="3066018" y="2908300"/>
                  <a:pt x="3009913" y="2908300"/>
                </a:cubicBezTo>
                <a:lnTo>
                  <a:pt x="101587" y="2908300"/>
                </a:lnTo>
                <a:cubicBezTo>
                  <a:pt x="45482" y="2908300"/>
                  <a:pt x="0" y="2862818"/>
                  <a:pt x="0" y="2806713"/>
                </a:cubicBezTo>
                <a:lnTo>
                  <a:pt x="0" y="101587"/>
                </a:lnTo>
                <a:cubicBezTo>
                  <a:pt x="0" y="45520"/>
                  <a:pt x="45520" y="0"/>
                  <a:pt x="101587" y="0"/>
                </a:cubicBezTo>
                <a:close/>
              </a:path>
            </a:pathLst>
          </a:custGeom>
          <a:solidFill>
            <a:srgbClr val="C78B3E">
              <a:alpha val="10196"/>
            </a:srgbClr>
          </a:solidFill>
          <a:ln/>
        </p:spPr>
        <p:txBody>
          <a:bodyPr/>
          <a:lstStyle/>
          <a:p>
            <a:endParaRPr lang="en-CN"/>
          </a:p>
        </p:txBody>
      </p:sp>
      <p:sp>
        <p:nvSpPr>
          <p:cNvPr id="9" name="Shape 6"/>
          <p:cNvSpPr/>
          <p:nvPr/>
        </p:nvSpPr>
        <p:spPr>
          <a:xfrm>
            <a:off x="5753001" y="2647950"/>
            <a:ext cx="685800" cy="609600"/>
          </a:xfrm>
          <a:custGeom>
            <a:avLst/>
            <a:gdLst/>
            <a:ahLst/>
            <a:cxnLst/>
            <a:rect l="l" t="t" r="r" b="b"/>
            <a:pathLst>
              <a:path w="685800" h="609600">
                <a:moveTo>
                  <a:pt x="457200" y="171450"/>
                </a:moveTo>
                <a:cubicBezTo>
                  <a:pt x="457200" y="287179"/>
                  <a:pt x="354806" y="381000"/>
                  <a:pt x="228600" y="381000"/>
                </a:cubicBezTo>
                <a:cubicBezTo>
                  <a:pt x="196810" y="381000"/>
                  <a:pt x="166568" y="375047"/>
                  <a:pt x="139065" y="364331"/>
                </a:cubicBezTo>
                <a:lnTo>
                  <a:pt x="41910" y="415766"/>
                </a:lnTo>
                <a:cubicBezTo>
                  <a:pt x="30837" y="421600"/>
                  <a:pt x="17264" y="419576"/>
                  <a:pt x="8334" y="410766"/>
                </a:cubicBezTo>
                <a:cubicBezTo>
                  <a:pt x="-595" y="401955"/>
                  <a:pt x="-2619" y="388263"/>
                  <a:pt x="3334" y="377190"/>
                </a:cubicBezTo>
                <a:lnTo>
                  <a:pt x="45720" y="297180"/>
                </a:lnTo>
                <a:cubicBezTo>
                  <a:pt x="17026" y="262176"/>
                  <a:pt x="0" y="218599"/>
                  <a:pt x="0" y="171450"/>
                </a:cubicBezTo>
                <a:cubicBezTo>
                  <a:pt x="0" y="55721"/>
                  <a:pt x="102394" y="-38100"/>
                  <a:pt x="228600" y="-38100"/>
                </a:cubicBezTo>
                <a:cubicBezTo>
                  <a:pt x="354806" y="-38100"/>
                  <a:pt x="457200" y="55721"/>
                  <a:pt x="457200" y="171450"/>
                </a:cubicBezTo>
                <a:close/>
                <a:moveTo>
                  <a:pt x="457200" y="609600"/>
                </a:moveTo>
                <a:cubicBezTo>
                  <a:pt x="345162" y="609600"/>
                  <a:pt x="251936" y="535662"/>
                  <a:pt x="232410" y="438150"/>
                </a:cubicBezTo>
                <a:cubicBezTo>
                  <a:pt x="375285" y="436364"/>
                  <a:pt x="499467" y="334685"/>
                  <a:pt x="513159" y="196810"/>
                </a:cubicBezTo>
                <a:cubicBezTo>
                  <a:pt x="612338" y="219670"/>
                  <a:pt x="685800" y="301943"/>
                  <a:pt x="685800" y="400050"/>
                </a:cubicBezTo>
                <a:cubicBezTo>
                  <a:pt x="685800" y="447199"/>
                  <a:pt x="668774" y="490776"/>
                  <a:pt x="640080" y="525780"/>
                </a:cubicBezTo>
                <a:lnTo>
                  <a:pt x="682466" y="605790"/>
                </a:lnTo>
                <a:cubicBezTo>
                  <a:pt x="688300" y="616863"/>
                  <a:pt x="686276" y="630436"/>
                  <a:pt x="677466" y="639366"/>
                </a:cubicBezTo>
                <a:cubicBezTo>
                  <a:pt x="668655" y="648295"/>
                  <a:pt x="654963" y="650319"/>
                  <a:pt x="643890" y="644366"/>
                </a:cubicBezTo>
                <a:lnTo>
                  <a:pt x="546735" y="592931"/>
                </a:lnTo>
                <a:cubicBezTo>
                  <a:pt x="519232" y="603647"/>
                  <a:pt x="488990" y="609600"/>
                  <a:pt x="457200" y="609600"/>
                </a:cubicBezTo>
                <a:close/>
              </a:path>
            </a:pathLst>
          </a:custGeom>
          <a:solidFill>
            <a:srgbClr val="C78B3E"/>
          </a:solidFill>
          <a:ln/>
        </p:spPr>
        <p:txBody>
          <a:bodyPr/>
          <a:lstStyle/>
          <a:p>
            <a:endParaRPr lang="en-CN"/>
          </a:p>
        </p:txBody>
      </p:sp>
      <p:sp>
        <p:nvSpPr>
          <p:cNvPr id="10" name="Text 7"/>
          <p:cNvSpPr/>
          <p:nvPr/>
        </p:nvSpPr>
        <p:spPr>
          <a:xfrm>
            <a:off x="4745534" y="3409950"/>
            <a:ext cx="2705100" cy="711200"/>
          </a:xfrm>
          <a:prstGeom prst="rect">
            <a:avLst/>
          </a:prstGeom>
          <a:noFill/>
          <a:ln/>
        </p:spPr>
        <p:txBody>
          <a:bodyPr wrap="square" lIns="0" tIns="0" rIns="0" bIns="0" rtlCol="0" anchor="ctr"/>
          <a:lstStyle/>
          <a:p>
            <a:pPr marL="0" indent="0" algn="ctr">
              <a:lnSpc>
                <a:spcPct val="120000"/>
              </a:lnSpc>
              <a:buNone/>
            </a:pPr>
            <a:r>
              <a:rPr lang="en-US" sz="2000" b="1" dirty="0">
                <a:solidFill>
                  <a:srgbClr val="3A3A3A"/>
                </a:solidFill>
                <a:latin typeface="Noto Sans SC" pitchFamily="34" charset="0"/>
                <a:ea typeface="Noto Sans SC" pitchFamily="34" charset="-122"/>
                <a:cs typeface="Noto Sans SC" pitchFamily="34" charset="-120"/>
              </a:rPr>
              <a:t>Step 2: Make Sentence</a:t>
            </a:r>
            <a:endParaRPr lang="en-US" sz="1600" dirty="0"/>
          </a:p>
        </p:txBody>
      </p:sp>
      <p:sp>
        <p:nvSpPr>
          <p:cNvPr id="11" name="Text 8"/>
          <p:cNvSpPr/>
          <p:nvPr/>
        </p:nvSpPr>
        <p:spPr>
          <a:xfrm>
            <a:off x="4745534" y="4222750"/>
            <a:ext cx="2705100" cy="914400"/>
          </a:xfrm>
          <a:prstGeom prst="rect">
            <a:avLst/>
          </a:prstGeom>
          <a:noFill/>
          <a:ln/>
        </p:spPr>
        <p:txBody>
          <a:bodyPr wrap="square" lIns="0" tIns="0" rIns="0" bIns="0" rtlCol="0" anchor="ctr"/>
          <a:lstStyle/>
          <a:p>
            <a:pPr marL="0" indent="0" algn="ctr">
              <a:lnSpc>
                <a:spcPct val="130000"/>
              </a:lnSpc>
              <a:buNone/>
            </a:pPr>
            <a:r>
              <a:rPr lang="en-US" sz="1600" dirty="0">
                <a:solidFill>
                  <a:srgbClr val="3A3A3A"/>
                </a:solidFill>
                <a:latin typeface="MiSans" pitchFamily="34" charset="0"/>
                <a:ea typeface="MiSans" pitchFamily="34" charset="-122"/>
                <a:cs typeface="MiSans" pitchFamily="34" charset="-120"/>
              </a:rPr>
              <a:t>Partner creates a sentence: "侍は勇です。" (Samurai wa yū desu.)</a:t>
            </a:r>
            <a:endParaRPr lang="en-US" sz="1600" dirty="0"/>
          </a:p>
        </p:txBody>
      </p:sp>
      <p:sp>
        <p:nvSpPr>
          <p:cNvPr id="12" name="Shape 9"/>
          <p:cNvSpPr/>
          <p:nvPr/>
        </p:nvSpPr>
        <p:spPr>
          <a:xfrm>
            <a:off x="8011517" y="2870200"/>
            <a:ext cx="457200" cy="457200"/>
          </a:xfrm>
          <a:custGeom>
            <a:avLst/>
            <a:gdLst/>
            <a:ahLst/>
            <a:cxnLst/>
            <a:rect l="l" t="t" r="r" b="b"/>
            <a:pathLst>
              <a:path w="457200" h="457200">
                <a:moveTo>
                  <a:pt x="448806" y="248781"/>
                </a:moveTo>
                <a:cubicBezTo>
                  <a:pt x="459968" y="237619"/>
                  <a:pt x="459968" y="219492"/>
                  <a:pt x="448806" y="208330"/>
                </a:cubicBezTo>
                <a:lnTo>
                  <a:pt x="305931" y="65455"/>
                </a:lnTo>
                <a:cubicBezTo>
                  <a:pt x="294769" y="54293"/>
                  <a:pt x="276642" y="54293"/>
                  <a:pt x="265480" y="65455"/>
                </a:cubicBezTo>
                <a:cubicBezTo>
                  <a:pt x="254318" y="76617"/>
                  <a:pt x="254318" y="94744"/>
                  <a:pt x="265480" y="105906"/>
                </a:cubicBezTo>
                <a:lnTo>
                  <a:pt x="359599" y="200025"/>
                </a:lnTo>
                <a:lnTo>
                  <a:pt x="28575" y="200025"/>
                </a:lnTo>
                <a:cubicBezTo>
                  <a:pt x="12769" y="200025"/>
                  <a:pt x="0" y="212794"/>
                  <a:pt x="0" y="228600"/>
                </a:cubicBezTo>
                <a:cubicBezTo>
                  <a:pt x="0" y="244406"/>
                  <a:pt x="12769" y="257175"/>
                  <a:pt x="28575" y="257175"/>
                </a:cubicBezTo>
                <a:lnTo>
                  <a:pt x="359599" y="257175"/>
                </a:lnTo>
                <a:lnTo>
                  <a:pt x="265480" y="351294"/>
                </a:lnTo>
                <a:cubicBezTo>
                  <a:pt x="254317" y="362456"/>
                  <a:pt x="254317" y="380583"/>
                  <a:pt x="265480" y="391745"/>
                </a:cubicBezTo>
                <a:cubicBezTo>
                  <a:pt x="276642" y="402908"/>
                  <a:pt x="294769" y="402908"/>
                  <a:pt x="305931" y="391745"/>
                </a:cubicBezTo>
                <a:lnTo>
                  <a:pt x="448806" y="248870"/>
                </a:lnTo>
                <a:close/>
              </a:path>
            </a:pathLst>
          </a:custGeom>
          <a:solidFill>
            <a:srgbClr val="C78B3E"/>
          </a:solidFill>
          <a:ln/>
        </p:spPr>
        <p:txBody>
          <a:bodyPr/>
          <a:lstStyle/>
          <a:p>
            <a:endParaRPr lang="en-CN"/>
          </a:p>
        </p:txBody>
      </p:sp>
      <p:sp>
        <p:nvSpPr>
          <p:cNvPr id="13" name="Shape 10"/>
          <p:cNvSpPr/>
          <p:nvPr/>
        </p:nvSpPr>
        <p:spPr>
          <a:xfrm>
            <a:off x="8830667" y="2432050"/>
            <a:ext cx="3111500" cy="2247900"/>
          </a:xfrm>
          <a:custGeom>
            <a:avLst/>
            <a:gdLst/>
            <a:ahLst/>
            <a:cxnLst/>
            <a:rect l="l" t="t" r="r" b="b"/>
            <a:pathLst>
              <a:path w="3111500" h="2247900">
                <a:moveTo>
                  <a:pt x="101605" y="0"/>
                </a:moveTo>
                <a:lnTo>
                  <a:pt x="3009895" y="0"/>
                </a:lnTo>
                <a:cubicBezTo>
                  <a:pt x="3066010" y="0"/>
                  <a:pt x="3111500" y="45490"/>
                  <a:pt x="3111500" y="101605"/>
                </a:cubicBezTo>
                <a:lnTo>
                  <a:pt x="3111500" y="2146295"/>
                </a:lnTo>
                <a:cubicBezTo>
                  <a:pt x="3111500" y="2202410"/>
                  <a:pt x="3066010" y="2247900"/>
                  <a:pt x="3009895" y="2247900"/>
                </a:cubicBezTo>
                <a:lnTo>
                  <a:pt x="101605" y="2247900"/>
                </a:lnTo>
                <a:cubicBezTo>
                  <a:pt x="45490" y="2247900"/>
                  <a:pt x="0" y="2202410"/>
                  <a:pt x="0" y="2146295"/>
                </a:cubicBezTo>
                <a:lnTo>
                  <a:pt x="0" y="101605"/>
                </a:lnTo>
                <a:cubicBezTo>
                  <a:pt x="0" y="45528"/>
                  <a:pt x="45528" y="0"/>
                  <a:pt x="101605" y="0"/>
                </a:cubicBezTo>
                <a:close/>
              </a:path>
            </a:pathLst>
          </a:custGeom>
          <a:solidFill>
            <a:srgbClr val="2A6F76">
              <a:alpha val="10196"/>
            </a:srgbClr>
          </a:solidFill>
          <a:ln/>
        </p:spPr>
        <p:txBody>
          <a:bodyPr/>
          <a:lstStyle/>
          <a:p>
            <a:endParaRPr lang="en-CN"/>
          </a:p>
        </p:txBody>
      </p:sp>
      <p:sp>
        <p:nvSpPr>
          <p:cNvPr id="14" name="Shape 11"/>
          <p:cNvSpPr/>
          <p:nvPr/>
        </p:nvSpPr>
        <p:spPr>
          <a:xfrm>
            <a:off x="10079434" y="2647950"/>
            <a:ext cx="609600" cy="609600"/>
          </a:xfrm>
          <a:custGeom>
            <a:avLst/>
            <a:gdLst/>
            <a:ahLst/>
            <a:cxnLst/>
            <a:rect l="l" t="t" r="r" b="b"/>
            <a:pathLst>
              <a:path w="609600" h="609600">
                <a:moveTo>
                  <a:pt x="571619" y="228600"/>
                </a:moveTo>
                <a:lnTo>
                  <a:pt x="581025" y="228600"/>
                </a:lnTo>
                <a:cubicBezTo>
                  <a:pt x="596860" y="228600"/>
                  <a:pt x="609600" y="215860"/>
                  <a:pt x="609600" y="200025"/>
                </a:cubicBezTo>
                <a:lnTo>
                  <a:pt x="609600" y="28575"/>
                </a:lnTo>
                <a:cubicBezTo>
                  <a:pt x="609600" y="17026"/>
                  <a:pt x="602694" y="6548"/>
                  <a:pt x="591979" y="2143"/>
                </a:cubicBezTo>
                <a:cubicBezTo>
                  <a:pt x="581263" y="-2262"/>
                  <a:pt x="569000" y="238"/>
                  <a:pt x="560784" y="8334"/>
                </a:cubicBezTo>
                <a:lnTo>
                  <a:pt x="499229" y="70009"/>
                </a:lnTo>
                <a:cubicBezTo>
                  <a:pt x="446484" y="26313"/>
                  <a:pt x="378619" y="0"/>
                  <a:pt x="304800" y="0"/>
                </a:cubicBezTo>
                <a:cubicBezTo>
                  <a:pt x="151209" y="0"/>
                  <a:pt x="24170" y="113586"/>
                  <a:pt x="3096" y="261342"/>
                </a:cubicBezTo>
                <a:cubicBezTo>
                  <a:pt x="119" y="282178"/>
                  <a:pt x="14526" y="301466"/>
                  <a:pt x="35362" y="304443"/>
                </a:cubicBezTo>
                <a:cubicBezTo>
                  <a:pt x="56198" y="307419"/>
                  <a:pt x="75486" y="292894"/>
                  <a:pt x="78462" y="272177"/>
                </a:cubicBezTo>
                <a:cubicBezTo>
                  <a:pt x="94298" y="161330"/>
                  <a:pt x="189667" y="76200"/>
                  <a:pt x="304800" y="76200"/>
                </a:cubicBezTo>
                <a:cubicBezTo>
                  <a:pt x="357664" y="76200"/>
                  <a:pt x="406241" y="94059"/>
                  <a:pt x="444937" y="124182"/>
                </a:cubicBezTo>
                <a:lnTo>
                  <a:pt x="389334" y="179784"/>
                </a:lnTo>
                <a:cubicBezTo>
                  <a:pt x="381119" y="188000"/>
                  <a:pt x="378738" y="200263"/>
                  <a:pt x="383143" y="210979"/>
                </a:cubicBezTo>
                <a:cubicBezTo>
                  <a:pt x="387548" y="221694"/>
                  <a:pt x="398026" y="228600"/>
                  <a:pt x="409575" y="228600"/>
                </a:cubicBezTo>
                <a:lnTo>
                  <a:pt x="571619" y="228600"/>
                </a:lnTo>
                <a:close/>
                <a:moveTo>
                  <a:pt x="606623" y="348258"/>
                </a:moveTo>
                <a:cubicBezTo>
                  <a:pt x="609600" y="327422"/>
                  <a:pt x="595074" y="308134"/>
                  <a:pt x="574357" y="305157"/>
                </a:cubicBezTo>
                <a:cubicBezTo>
                  <a:pt x="553641" y="302181"/>
                  <a:pt x="534233" y="316706"/>
                  <a:pt x="531257" y="337423"/>
                </a:cubicBezTo>
                <a:cubicBezTo>
                  <a:pt x="515422" y="448151"/>
                  <a:pt x="420053" y="533281"/>
                  <a:pt x="304919" y="533281"/>
                </a:cubicBezTo>
                <a:cubicBezTo>
                  <a:pt x="252055" y="533281"/>
                  <a:pt x="203478" y="515422"/>
                  <a:pt x="164783" y="485299"/>
                </a:cubicBezTo>
                <a:lnTo>
                  <a:pt x="220266" y="429816"/>
                </a:lnTo>
                <a:cubicBezTo>
                  <a:pt x="228481" y="421600"/>
                  <a:pt x="230862" y="409337"/>
                  <a:pt x="226457" y="398621"/>
                </a:cubicBezTo>
                <a:cubicBezTo>
                  <a:pt x="222052" y="387906"/>
                  <a:pt x="211574" y="381000"/>
                  <a:pt x="200025" y="381000"/>
                </a:cubicBezTo>
                <a:lnTo>
                  <a:pt x="28575" y="381000"/>
                </a:lnTo>
                <a:cubicBezTo>
                  <a:pt x="12740" y="381000"/>
                  <a:pt x="0" y="393740"/>
                  <a:pt x="0" y="409575"/>
                </a:cubicBezTo>
                <a:lnTo>
                  <a:pt x="0" y="581025"/>
                </a:lnTo>
                <a:cubicBezTo>
                  <a:pt x="0" y="592574"/>
                  <a:pt x="6906" y="603052"/>
                  <a:pt x="17621" y="607457"/>
                </a:cubicBezTo>
                <a:cubicBezTo>
                  <a:pt x="28337" y="611862"/>
                  <a:pt x="40600" y="609362"/>
                  <a:pt x="48816" y="601266"/>
                </a:cubicBezTo>
                <a:lnTo>
                  <a:pt x="110490" y="539591"/>
                </a:lnTo>
                <a:cubicBezTo>
                  <a:pt x="163116" y="583287"/>
                  <a:pt x="230981" y="609600"/>
                  <a:pt x="304800" y="609600"/>
                </a:cubicBezTo>
                <a:cubicBezTo>
                  <a:pt x="458391" y="609600"/>
                  <a:pt x="585430" y="496014"/>
                  <a:pt x="606504" y="348258"/>
                </a:cubicBezTo>
                <a:close/>
              </a:path>
            </a:pathLst>
          </a:custGeom>
          <a:solidFill>
            <a:srgbClr val="2A6F76"/>
          </a:solidFill>
          <a:ln/>
        </p:spPr>
        <p:txBody>
          <a:bodyPr/>
          <a:lstStyle/>
          <a:p>
            <a:endParaRPr lang="en-CN"/>
          </a:p>
        </p:txBody>
      </p:sp>
      <p:sp>
        <p:nvSpPr>
          <p:cNvPr id="15" name="Text 12"/>
          <p:cNvSpPr/>
          <p:nvPr/>
        </p:nvSpPr>
        <p:spPr>
          <a:xfrm>
            <a:off x="8779867" y="3409950"/>
            <a:ext cx="3213100" cy="355600"/>
          </a:xfrm>
          <a:prstGeom prst="rect">
            <a:avLst/>
          </a:prstGeom>
          <a:noFill/>
          <a:ln/>
        </p:spPr>
        <p:txBody>
          <a:bodyPr wrap="square" lIns="0" tIns="0" rIns="0" bIns="0" rtlCol="0" anchor="ctr"/>
          <a:lstStyle/>
          <a:p>
            <a:pPr marL="0" indent="0" algn="ctr">
              <a:lnSpc>
                <a:spcPct val="120000"/>
              </a:lnSpc>
              <a:buNone/>
            </a:pPr>
            <a:r>
              <a:rPr lang="en-US" sz="2000" b="1" dirty="0">
                <a:solidFill>
                  <a:srgbClr val="3A3A3A"/>
                </a:solidFill>
                <a:latin typeface="Noto Sans SC" pitchFamily="34" charset="0"/>
                <a:ea typeface="Noto Sans SC" pitchFamily="34" charset="-122"/>
                <a:cs typeface="Noto Sans SC" pitchFamily="34" charset="-120"/>
              </a:rPr>
              <a:t>Step 3: Switch</a:t>
            </a:r>
            <a:endParaRPr lang="en-US" sz="1600" dirty="0"/>
          </a:p>
        </p:txBody>
      </p:sp>
      <p:sp>
        <p:nvSpPr>
          <p:cNvPr id="16" name="Text 13"/>
          <p:cNvSpPr/>
          <p:nvPr/>
        </p:nvSpPr>
        <p:spPr>
          <a:xfrm>
            <a:off x="9033867" y="3867150"/>
            <a:ext cx="2705100" cy="609600"/>
          </a:xfrm>
          <a:prstGeom prst="rect">
            <a:avLst/>
          </a:prstGeom>
          <a:noFill/>
          <a:ln/>
        </p:spPr>
        <p:txBody>
          <a:bodyPr wrap="square" lIns="0" tIns="0" rIns="0" bIns="0" rtlCol="0" anchor="ctr"/>
          <a:lstStyle/>
          <a:p>
            <a:pPr marL="0" indent="0" algn="ctr">
              <a:lnSpc>
                <a:spcPct val="130000"/>
              </a:lnSpc>
              <a:buNone/>
            </a:pPr>
            <a:r>
              <a:rPr lang="en-US" sz="1600" dirty="0">
                <a:solidFill>
                  <a:srgbClr val="3A3A3A"/>
                </a:solidFill>
                <a:latin typeface="MiSans" pitchFamily="34" charset="0"/>
                <a:ea typeface="MiSans" pitchFamily="34" charset="-122"/>
                <a:cs typeface="MiSans" pitchFamily="34" charset="-120"/>
              </a:rPr>
              <a:t>Switch roles and repeat with a new word.</a:t>
            </a:r>
            <a:endParaRPr lang="en-US" sz="1600" dirty="0"/>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5680324" y="3429000"/>
            <a:ext cx="6003310" cy="546100"/>
          </a:xfrm>
          <a:prstGeom prst="rect">
            <a:avLst/>
          </a:prstGeom>
          <a:noFill/>
          <a:ln/>
        </p:spPr>
        <p:txBody>
          <a:bodyPr wrap="square" lIns="91440" tIns="45720" rIns="91440" bIns="45720" rtlCol="0" anchor="t">
            <a:spAutoFit/>
          </a:bodyPr>
          <a:lstStyle/>
          <a:p>
            <a:pPr marL="0" indent="0">
              <a:lnSpc>
                <a:spcPct val="100000"/>
              </a:lnSpc>
              <a:buNone/>
            </a:pPr>
            <a:r>
              <a:rPr lang="en-US" sz="3600" b="1" dirty="0">
                <a:solidFill>
                  <a:srgbClr val="000000"/>
                </a:solidFill>
                <a:latin typeface="MiSans" pitchFamily="34" charset="0"/>
                <a:ea typeface="MiSans" pitchFamily="34" charset="-122"/>
                <a:cs typeface="MiSans" pitchFamily="34" charset="-120"/>
              </a:rPr>
              <a:t>Game &amp; Wrap-Up</a:t>
            </a:r>
            <a:endParaRPr lang="en-US" sz="1600" dirty="0"/>
          </a:p>
        </p:txBody>
      </p:sp>
      <p:sp>
        <p:nvSpPr>
          <p:cNvPr id="4" name="Text 1"/>
          <p:cNvSpPr/>
          <p:nvPr/>
        </p:nvSpPr>
        <p:spPr>
          <a:xfrm>
            <a:off x="5680324" y="2117249"/>
            <a:ext cx="6762322" cy="1098550"/>
          </a:xfrm>
          <a:prstGeom prst="rect">
            <a:avLst/>
          </a:prstGeom>
          <a:noFill/>
          <a:ln/>
        </p:spPr>
        <p:txBody>
          <a:bodyPr wrap="square" lIns="91440" tIns="45720" rIns="91440" bIns="45720" rtlCol="0" anchor="t">
            <a:spAutoFit/>
          </a:bodyPr>
          <a:lstStyle/>
          <a:p>
            <a:pPr marL="0" indent="0">
              <a:lnSpc>
                <a:spcPct val="100000"/>
              </a:lnSpc>
              <a:buNone/>
            </a:pPr>
            <a:r>
              <a:rPr lang="en-US" sz="7200" b="1" dirty="0">
                <a:solidFill>
                  <a:srgbClr val="000000"/>
                </a:solidFill>
                <a:latin typeface="MiSans" pitchFamily="34" charset="0"/>
                <a:ea typeface="MiSans" pitchFamily="34" charset="-122"/>
                <a:cs typeface="MiSans" pitchFamily="34" charset="-120"/>
              </a:rPr>
              <a:t>CHAPTER.03</a:t>
            </a:r>
            <a:endParaRPr lang="en-US" sz="1600" dirty="0"/>
          </a:p>
        </p:txBody>
      </p:sp>
      <p:sp>
        <p:nvSpPr>
          <p:cNvPr id="5" name="Shape 2"/>
          <p:cNvSpPr/>
          <p:nvPr/>
        </p:nvSpPr>
        <p:spPr>
          <a:xfrm>
            <a:off x="11396133" y="0"/>
            <a:ext cx="575002" cy="762000"/>
          </a:xfrm>
          <a:prstGeom prst="rect">
            <a:avLst/>
          </a:prstGeom>
          <a:solidFill>
            <a:srgbClr val="A20F11"/>
          </a:solidFill>
          <a:ln/>
        </p:spPr>
        <p:txBody>
          <a:bodyPr/>
          <a:lstStyle/>
          <a:p>
            <a:endParaRPr lang="en-CN"/>
          </a:p>
        </p:txBody>
      </p:sp>
      <p:sp>
        <p:nvSpPr>
          <p:cNvPr id="6" name="Text 3"/>
          <p:cNvSpPr/>
          <p:nvPr/>
        </p:nvSpPr>
        <p:spPr>
          <a:xfrm>
            <a:off x="11396133" y="0"/>
            <a:ext cx="575002" cy="762000"/>
          </a:xfrm>
          <a:prstGeom prst="rect">
            <a:avLst/>
          </a:prstGeom>
          <a:noFill/>
          <a:ln/>
        </p:spPr>
        <p:txBody>
          <a:bodyPr wrap="square" lIns="45720" tIns="91440" rIns="91440" bIns="45720" rtlCol="0" anchor="ctr"/>
          <a:lstStyle/>
          <a:p>
            <a:pPr marL="0" indent="0">
              <a:lnSpc>
                <a:spcPct val="100000"/>
              </a:lnSpc>
              <a:buNone/>
            </a:pPr>
            <a:endParaRPr lang="en-US" sz="1600" dirty="0"/>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254000" y="1374775"/>
            <a:ext cx="4267200" cy="1219200"/>
          </a:xfrm>
          <a:prstGeom prst="rect">
            <a:avLst/>
          </a:prstGeom>
          <a:noFill/>
          <a:ln/>
        </p:spPr>
        <p:txBody>
          <a:bodyPr wrap="square" lIns="0" tIns="0" rIns="0" bIns="0" rtlCol="0" anchor="ctr"/>
          <a:lstStyle/>
          <a:p>
            <a:pPr marL="0" indent="0">
              <a:lnSpc>
                <a:spcPct val="80000"/>
              </a:lnSpc>
              <a:buNone/>
            </a:pPr>
            <a:r>
              <a:rPr lang="en-US" sz="4800" b="1" dirty="0">
                <a:solidFill>
                  <a:srgbClr val="B01F23"/>
                </a:solidFill>
                <a:latin typeface="Noto Sans SC" pitchFamily="34" charset="0"/>
                <a:ea typeface="Noto Sans SC" pitchFamily="34" charset="-122"/>
                <a:cs typeface="Noto Sans SC" pitchFamily="34" charset="-120"/>
              </a:rPr>
              <a:t>Samurai Challenge</a:t>
            </a:r>
            <a:endParaRPr lang="en-US" sz="1600" dirty="0"/>
          </a:p>
        </p:txBody>
      </p:sp>
      <p:sp>
        <p:nvSpPr>
          <p:cNvPr id="4" name="Text 1"/>
          <p:cNvSpPr/>
          <p:nvPr/>
        </p:nvSpPr>
        <p:spPr>
          <a:xfrm>
            <a:off x="254000" y="2593975"/>
            <a:ext cx="4775200" cy="457200"/>
          </a:xfrm>
          <a:prstGeom prst="rect">
            <a:avLst/>
          </a:prstGeom>
          <a:noFill/>
          <a:ln/>
        </p:spPr>
        <p:txBody>
          <a:bodyPr wrap="square" lIns="0" tIns="0" rIns="0" bIns="0" rtlCol="0" anchor="ctr"/>
          <a:lstStyle/>
          <a:p>
            <a:pPr marL="0" indent="0">
              <a:lnSpc>
                <a:spcPct val="100000"/>
              </a:lnSpc>
              <a:buNone/>
            </a:pPr>
            <a:r>
              <a:rPr lang="en-US" sz="3000" b="1" dirty="0">
                <a:solidFill>
                  <a:srgbClr val="3A3A3A"/>
                </a:solidFill>
                <a:latin typeface="Noto Sans SC" pitchFamily="34" charset="0"/>
                <a:ea typeface="Noto Sans SC" pitchFamily="34" charset="-122"/>
                <a:cs typeface="Noto Sans SC" pitchFamily="34" charset="-120"/>
              </a:rPr>
              <a:t>Kahoot (or the DEMO) Rules</a:t>
            </a:r>
            <a:endParaRPr lang="en-US" sz="1600" dirty="0"/>
          </a:p>
        </p:txBody>
      </p:sp>
      <p:sp>
        <p:nvSpPr>
          <p:cNvPr id="5" name="Text 2"/>
          <p:cNvSpPr/>
          <p:nvPr/>
        </p:nvSpPr>
        <p:spPr>
          <a:xfrm>
            <a:off x="254000" y="3254375"/>
            <a:ext cx="4267200" cy="2235200"/>
          </a:xfrm>
          <a:prstGeom prst="rect">
            <a:avLst/>
          </a:prstGeom>
          <a:noFill/>
          <a:ln/>
        </p:spPr>
        <p:txBody>
          <a:bodyPr wrap="square" lIns="0" tIns="0" rIns="0" bIns="0" rtlCol="0" anchor="ctr"/>
          <a:lstStyle/>
          <a:p>
            <a:pPr marL="0" indent="0">
              <a:lnSpc>
                <a:spcPct val="140000"/>
              </a:lnSpc>
              <a:buNone/>
            </a:pPr>
            <a:r>
              <a:rPr lang="en-US" sz="1800" dirty="0">
                <a:solidFill>
                  <a:srgbClr val="3A3A3A"/>
                </a:solidFill>
                <a:latin typeface="MiSans" pitchFamily="34" charset="0"/>
                <a:ea typeface="MiSans" pitchFamily="34" charset="-122"/>
                <a:cs typeface="MiSans" pitchFamily="34" charset="-120"/>
              </a:rPr>
              <a:t>Test your knowledge in a fast-paced game! Questions cover vocabulary, image identification, and sentence patterns. Immediate feedback and a live leaderboard will fuel your competitive spirit.</a:t>
            </a:r>
            <a:endParaRPr lang="en-US" sz="1600" dirty="0"/>
          </a:p>
        </p:txBody>
      </p:sp>
      <p:sp>
        <p:nvSpPr>
          <p:cNvPr id="6" name="Shape 3"/>
          <p:cNvSpPr/>
          <p:nvPr/>
        </p:nvSpPr>
        <p:spPr>
          <a:xfrm>
            <a:off x="6429375" y="1212850"/>
            <a:ext cx="400050" cy="457200"/>
          </a:xfrm>
          <a:custGeom>
            <a:avLst/>
            <a:gdLst/>
            <a:ahLst/>
            <a:cxnLst/>
            <a:rect l="l" t="t" r="r" b="b"/>
            <a:pathLst>
              <a:path w="400050" h="457200">
                <a:moveTo>
                  <a:pt x="57150" y="28575"/>
                </a:moveTo>
                <a:cubicBezTo>
                  <a:pt x="25628" y="28575"/>
                  <a:pt x="0" y="54203"/>
                  <a:pt x="0" y="85725"/>
                </a:cubicBezTo>
                <a:lnTo>
                  <a:pt x="0" y="371475"/>
                </a:lnTo>
                <a:cubicBezTo>
                  <a:pt x="0" y="402997"/>
                  <a:pt x="25628" y="428625"/>
                  <a:pt x="57150" y="428625"/>
                </a:cubicBezTo>
                <a:lnTo>
                  <a:pt x="342900" y="428625"/>
                </a:lnTo>
                <a:cubicBezTo>
                  <a:pt x="374422" y="428625"/>
                  <a:pt x="400050" y="402997"/>
                  <a:pt x="400050" y="371475"/>
                </a:cubicBezTo>
                <a:lnTo>
                  <a:pt x="400050" y="85725"/>
                </a:lnTo>
                <a:cubicBezTo>
                  <a:pt x="400050" y="54203"/>
                  <a:pt x="374422" y="28575"/>
                  <a:pt x="342900" y="28575"/>
                </a:cubicBezTo>
                <a:lnTo>
                  <a:pt x="57150" y="28575"/>
                </a:lnTo>
                <a:close/>
                <a:moveTo>
                  <a:pt x="114300" y="100013"/>
                </a:moveTo>
                <a:cubicBezTo>
                  <a:pt x="137956" y="100013"/>
                  <a:pt x="157163" y="119219"/>
                  <a:pt x="157163" y="142875"/>
                </a:cubicBezTo>
                <a:cubicBezTo>
                  <a:pt x="157163" y="166531"/>
                  <a:pt x="137956" y="185738"/>
                  <a:pt x="114300" y="185738"/>
                </a:cubicBezTo>
                <a:cubicBezTo>
                  <a:pt x="90644" y="185738"/>
                  <a:pt x="71438" y="166531"/>
                  <a:pt x="71438" y="142875"/>
                </a:cubicBezTo>
                <a:cubicBezTo>
                  <a:pt x="71438" y="119219"/>
                  <a:pt x="90644" y="100013"/>
                  <a:pt x="114300" y="100013"/>
                </a:cubicBezTo>
                <a:close/>
                <a:moveTo>
                  <a:pt x="242888" y="200025"/>
                </a:moveTo>
                <a:cubicBezTo>
                  <a:pt x="250388" y="200025"/>
                  <a:pt x="257264" y="203954"/>
                  <a:pt x="261193" y="210294"/>
                </a:cubicBezTo>
                <a:lnTo>
                  <a:pt x="339775" y="338882"/>
                </a:lnTo>
                <a:cubicBezTo>
                  <a:pt x="343793" y="345490"/>
                  <a:pt x="343972" y="353794"/>
                  <a:pt x="340221" y="360581"/>
                </a:cubicBezTo>
                <a:cubicBezTo>
                  <a:pt x="336471" y="367367"/>
                  <a:pt x="329238" y="371475"/>
                  <a:pt x="321469" y="371475"/>
                </a:cubicBezTo>
                <a:lnTo>
                  <a:pt x="78581" y="371475"/>
                </a:lnTo>
                <a:cubicBezTo>
                  <a:pt x="70634" y="371475"/>
                  <a:pt x="63222" y="367010"/>
                  <a:pt x="59561" y="359956"/>
                </a:cubicBezTo>
                <a:cubicBezTo>
                  <a:pt x="55900" y="352901"/>
                  <a:pt x="56436" y="344329"/>
                  <a:pt x="60990" y="337810"/>
                </a:cubicBezTo>
                <a:lnTo>
                  <a:pt x="110996" y="266373"/>
                </a:lnTo>
                <a:cubicBezTo>
                  <a:pt x="115014" y="260658"/>
                  <a:pt x="121533" y="257264"/>
                  <a:pt x="128588" y="257264"/>
                </a:cubicBezTo>
                <a:cubicBezTo>
                  <a:pt x="135642" y="257264"/>
                  <a:pt x="142161" y="260658"/>
                  <a:pt x="146179" y="266373"/>
                </a:cubicBezTo>
                <a:lnTo>
                  <a:pt x="169753" y="300127"/>
                </a:lnTo>
                <a:lnTo>
                  <a:pt x="224582" y="210383"/>
                </a:lnTo>
                <a:cubicBezTo>
                  <a:pt x="228511" y="204043"/>
                  <a:pt x="235387" y="200114"/>
                  <a:pt x="242888" y="200114"/>
                </a:cubicBezTo>
                <a:close/>
              </a:path>
            </a:pathLst>
          </a:custGeom>
          <a:solidFill>
            <a:srgbClr val="B01F23"/>
          </a:solidFill>
          <a:ln/>
        </p:spPr>
        <p:txBody>
          <a:bodyPr/>
          <a:lstStyle/>
          <a:p>
            <a:endParaRPr lang="en-CN"/>
          </a:p>
        </p:txBody>
      </p:sp>
      <p:sp>
        <p:nvSpPr>
          <p:cNvPr id="7" name="Text 4"/>
          <p:cNvSpPr/>
          <p:nvPr/>
        </p:nvSpPr>
        <p:spPr>
          <a:xfrm>
            <a:off x="5850830" y="1790700"/>
            <a:ext cx="1562100" cy="355600"/>
          </a:xfrm>
          <a:prstGeom prst="rect">
            <a:avLst/>
          </a:prstGeom>
          <a:noFill/>
          <a:ln/>
        </p:spPr>
        <p:txBody>
          <a:bodyPr wrap="square" lIns="0" tIns="0" rIns="0" bIns="0" rtlCol="0" anchor="ctr"/>
          <a:lstStyle/>
          <a:p>
            <a:pPr marL="0" indent="0" algn="ctr">
              <a:lnSpc>
                <a:spcPct val="120000"/>
              </a:lnSpc>
              <a:buNone/>
            </a:pPr>
            <a:r>
              <a:rPr lang="en-US" sz="2000" b="1" dirty="0">
                <a:solidFill>
                  <a:srgbClr val="3A3A3A"/>
                </a:solidFill>
                <a:latin typeface="Noto Sans SC" pitchFamily="34" charset="0"/>
                <a:ea typeface="Noto Sans SC" pitchFamily="34" charset="-122"/>
                <a:cs typeface="Noto Sans SC" pitchFamily="34" charset="-120"/>
              </a:rPr>
              <a:t>Image ID</a:t>
            </a:r>
            <a:endParaRPr lang="en-US" sz="1600" dirty="0"/>
          </a:p>
        </p:txBody>
      </p:sp>
      <p:sp>
        <p:nvSpPr>
          <p:cNvPr id="8" name="Text 5"/>
          <p:cNvSpPr/>
          <p:nvPr/>
        </p:nvSpPr>
        <p:spPr>
          <a:xfrm>
            <a:off x="5332413" y="2146300"/>
            <a:ext cx="2590800" cy="254000"/>
          </a:xfrm>
          <a:prstGeom prst="rect">
            <a:avLst/>
          </a:prstGeom>
          <a:noFill/>
          <a:ln/>
        </p:spPr>
        <p:txBody>
          <a:bodyPr wrap="square" lIns="0" tIns="0" rIns="0" bIns="0" rtlCol="0" anchor="ctr"/>
          <a:lstStyle/>
          <a:p>
            <a:pPr marL="0" indent="0" algn="ctr">
              <a:lnSpc>
                <a:spcPct val="120000"/>
              </a:lnSpc>
              <a:buNone/>
            </a:pPr>
            <a:r>
              <a:rPr lang="en-US" sz="1400" dirty="0">
                <a:solidFill>
                  <a:srgbClr val="3A3A3A"/>
                </a:solidFill>
                <a:latin typeface="MiSans" pitchFamily="34" charset="0"/>
                <a:ea typeface="MiSans" pitchFamily="34" charset="-122"/>
                <a:cs typeface="MiSans" pitchFamily="34" charset="-120"/>
              </a:rPr>
              <a:t>Identify the value or item.</a:t>
            </a:r>
            <a:endParaRPr lang="en-US" sz="1600" dirty="0"/>
          </a:p>
        </p:txBody>
      </p:sp>
      <p:sp>
        <p:nvSpPr>
          <p:cNvPr id="9" name="Shape 6"/>
          <p:cNvSpPr/>
          <p:nvPr/>
        </p:nvSpPr>
        <p:spPr>
          <a:xfrm>
            <a:off x="8534400" y="254000"/>
            <a:ext cx="3403600" cy="3073400"/>
          </a:xfrm>
          <a:custGeom>
            <a:avLst/>
            <a:gdLst/>
            <a:ahLst/>
            <a:cxnLst/>
            <a:rect l="l" t="t" r="r" b="b"/>
            <a:pathLst>
              <a:path w="3403600" h="3073400">
                <a:moveTo>
                  <a:pt x="101607" y="0"/>
                </a:moveTo>
                <a:lnTo>
                  <a:pt x="3301993" y="0"/>
                </a:lnTo>
                <a:cubicBezTo>
                  <a:pt x="3358109" y="0"/>
                  <a:pt x="3403600" y="45491"/>
                  <a:pt x="3403600" y="101607"/>
                </a:cubicBezTo>
                <a:lnTo>
                  <a:pt x="3403600" y="2971793"/>
                </a:lnTo>
                <a:cubicBezTo>
                  <a:pt x="3403600" y="3027909"/>
                  <a:pt x="3358109" y="3073400"/>
                  <a:pt x="3301993" y="3073400"/>
                </a:cubicBezTo>
                <a:lnTo>
                  <a:pt x="101607" y="3073400"/>
                </a:lnTo>
                <a:cubicBezTo>
                  <a:pt x="45491" y="3073400"/>
                  <a:pt x="0" y="3027909"/>
                  <a:pt x="0" y="2971793"/>
                </a:cubicBezTo>
                <a:lnTo>
                  <a:pt x="0" y="101607"/>
                </a:lnTo>
                <a:cubicBezTo>
                  <a:pt x="0" y="45528"/>
                  <a:pt x="45528" y="0"/>
                  <a:pt x="101607" y="0"/>
                </a:cubicBezTo>
                <a:close/>
              </a:path>
            </a:pathLst>
          </a:custGeom>
          <a:solidFill>
            <a:srgbClr val="C78B3E">
              <a:alpha val="10196"/>
            </a:srgbClr>
          </a:solidFill>
          <a:ln/>
        </p:spPr>
        <p:txBody>
          <a:bodyPr/>
          <a:lstStyle/>
          <a:p>
            <a:endParaRPr lang="en-CN"/>
          </a:p>
        </p:txBody>
      </p:sp>
      <p:sp>
        <p:nvSpPr>
          <p:cNvPr id="10" name="Shape 7"/>
          <p:cNvSpPr/>
          <p:nvPr/>
        </p:nvSpPr>
        <p:spPr>
          <a:xfrm>
            <a:off x="9979025" y="1212850"/>
            <a:ext cx="514350" cy="457200"/>
          </a:xfrm>
          <a:custGeom>
            <a:avLst/>
            <a:gdLst/>
            <a:ahLst/>
            <a:cxnLst/>
            <a:rect l="l" t="t" r="r" b="b"/>
            <a:pathLst>
              <a:path w="514350" h="457200">
                <a:moveTo>
                  <a:pt x="142875" y="0"/>
                </a:moveTo>
                <a:cubicBezTo>
                  <a:pt x="158681" y="0"/>
                  <a:pt x="171450" y="12769"/>
                  <a:pt x="171450" y="28575"/>
                </a:cubicBezTo>
                <a:lnTo>
                  <a:pt x="171450" y="57150"/>
                </a:lnTo>
                <a:lnTo>
                  <a:pt x="285750" y="57150"/>
                </a:lnTo>
                <a:cubicBezTo>
                  <a:pt x="301556" y="57150"/>
                  <a:pt x="314325" y="69919"/>
                  <a:pt x="314325" y="85725"/>
                </a:cubicBezTo>
                <a:cubicBezTo>
                  <a:pt x="314325" y="101531"/>
                  <a:pt x="301556" y="114300"/>
                  <a:pt x="285750" y="114300"/>
                </a:cubicBezTo>
                <a:lnTo>
                  <a:pt x="277178" y="114300"/>
                </a:lnTo>
                <a:lnTo>
                  <a:pt x="269677" y="134928"/>
                </a:lnTo>
                <a:cubicBezTo>
                  <a:pt x="255032" y="175290"/>
                  <a:pt x="232976" y="212169"/>
                  <a:pt x="205204" y="243870"/>
                </a:cubicBezTo>
                <a:cubicBezTo>
                  <a:pt x="217884" y="251728"/>
                  <a:pt x="231100" y="258693"/>
                  <a:pt x="244852" y="264855"/>
                </a:cubicBezTo>
                <a:lnTo>
                  <a:pt x="289858" y="284857"/>
                </a:lnTo>
                <a:lnTo>
                  <a:pt x="345400" y="159841"/>
                </a:lnTo>
                <a:cubicBezTo>
                  <a:pt x="349954" y="149483"/>
                  <a:pt x="360224" y="142875"/>
                  <a:pt x="371475" y="142875"/>
                </a:cubicBezTo>
                <a:cubicBezTo>
                  <a:pt x="382726" y="142875"/>
                  <a:pt x="392996" y="149483"/>
                  <a:pt x="397550" y="159841"/>
                </a:cubicBezTo>
                <a:lnTo>
                  <a:pt x="511850" y="417016"/>
                </a:lnTo>
                <a:cubicBezTo>
                  <a:pt x="518279" y="431483"/>
                  <a:pt x="511760" y="448360"/>
                  <a:pt x="497384" y="454700"/>
                </a:cubicBezTo>
                <a:cubicBezTo>
                  <a:pt x="483007" y="461040"/>
                  <a:pt x="466040" y="454610"/>
                  <a:pt x="459700" y="440234"/>
                </a:cubicBezTo>
                <a:lnTo>
                  <a:pt x="441841" y="400050"/>
                </a:lnTo>
                <a:lnTo>
                  <a:pt x="301198" y="400050"/>
                </a:lnTo>
                <a:lnTo>
                  <a:pt x="283339" y="440234"/>
                </a:lnTo>
                <a:cubicBezTo>
                  <a:pt x="276910" y="454700"/>
                  <a:pt x="260032" y="461129"/>
                  <a:pt x="245656" y="454700"/>
                </a:cubicBezTo>
                <a:cubicBezTo>
                  <a:pt x="231279" y="448270"/>
                  <a:pt x="224760" y="431393"/>
                  <a:pt x="231190" y="417016"/>
                </a:cubicBezTo>
                <a:lnTo>
                  <a:pt x="266730" y="337096"/>
                </a:lnTo>
                <a:lnTo>
                  <a:pt x="221724" y="317093"/>
                </a:lnTo>
                <a:cubicBezTo>
                  <a:pt x="201186" y="307985"/>
                  <a:pt x="181541" y="297091"/>
                  <a:pt x="162967" y="284589"/>
                </a:cubicBezTo>
                <a:cubicBezTo>
                  <a:pt x="143947" y="299948"/>
                  <a:pt x="123140" y="313343"/>
                  <a:pt x="100905" y="324505"/>
                </a:cubicBezTo>
                <a:lnTo>
                  <a:pt x="69919" y="339864"/>
                </a:lnTo>
                <a:cubicBezTo>
                  <a:pt x="55811" y="346918"/>
                  <a:pt x="38666" y="341203"/>
                  <a:pt x="31611" y="327094"/>
                </a:cubicBezTo>
                <a:cubicBezTo>
                  <a:pt x="24557" y="312986"/>
                  <a:pt x="30272" y="295841"/>
                  <a:pt x="44381" y="288786"/>
                </a:cubicBezTo>
                <a:lnTo>
                  <a:pt x="75188" y="273338"/>
                </a:lnTo>
                <a:cubicBezTo>
                  <a:pt x="89743" y="266015"/>
                  <a:pt x="103584" y="257532"/>
                  <a:pt x="116622" y="248067"/>
                </a:cubicBezTo>
                <a:cubicBezTo>
                  <a:pt x="104299" y="236726"/>
                  <a:pt x="92690" y="224492"/>
                  <a:pt x="81885" y="211544"/>
                </a:cubicBezTo>
                <a:lnTo>
                  <a:pt x="72866" y="200650"/>
                </a:lnTo>
                <a:cubicBezTo>
                  <a:pt x="62776" y="188506"/>
                  <a:pt x="64383" y="170468"/>
                  <a:pt x="76527" y="160377"/>
                </a:cubicBezTo>
                <a:cubicBezTo>
                  <a:pt x="88672" y="150287"/>
                  <a:pt x="106710" y="151894"/>
                  <a:pt x="116800" y="164038"/>
                </a:cubicBezTo>
                <a:lnTo>
                  <a:pt x="125909" y="174933"/>
                </a:lnTo>
                <a:cubicBezTo>
                  <a:pt x="136178" y="187345"/>
                  <a:pt x="147429" y="198864"/>
                  <a:pt x="159306" y="209490"/>
                </a:cubicBezTo>
                <a:cubicBezTo>
                  <a:pt x="183862" y="182344"/>
                  <a:pt x="203240" y="150465"/>
                  <a:pt x="216009" y="115372"/>
                </a:cubicBezTo>
                <a:lnTo>
                  <a:pt x="216456" y="114300"/>
                </a:lnTo>
                <a:lnTo>
                  <a:pt x="28664" y="114300"/>
                </a:lnTo>
                <a:cubicBezTo>
                  <a:pt x="12769" y="114300"/>
                  <a:pt x="0" y="101531"/>
                  <a:pt x="0" y="85725"/>
                </a:cubicBezTo>
                <a:cubicBezTo>
                  <a:pt x="0" y="69919"/>
                  <a:pt x="12769" y="57150"/>
                  <a:pt x="28575" y="57150"/>
                </a:cubicBezTo>
                <a:lnTo>
                  <a:pt x="114300" y="57150"/>
                </a:lnTo>
                <a:lnTo>
                  <a:pt x="114300" y="28575"/>
                </a:lnTo>
                <a:cubicBezTo>
                  <a:pt x="114300" y="12769"/>
                  <a:pt x="127069" y="0"/>
                  <a:pt x="142875" y="0"/>
                </a:cubicBezTo>
                <a:close/>
                <a:moveTo>
                  <a:pt x="371475" y="241816"/>
                </a:moveTo>
                <a:lnTo>
                  <a:pt x="326559" y="342900"/>
                </a:lnTo>
                <a:lnTo>
                  <a:pt x="416391" y="342900"/>
                </a:lnTo>
                <a:lnTo>
                  <a:pt x="371475" y="241816"/>
                </a:lnTo>
                <a:close/>
              </a:path>
            </a:pathLst>
          </a:custGeom>
          <a:solidFill>
            <a:srgbClr val="C78B3E"/>
          </a:solidFill>
          <a:ln/>
        </p:spPr>
        <p:txBody>
          <a:bodyPr/>
          <a:lstStyle/>
          <a:p>
            <a:endParaRPr lang="en-CN"/>
          </a:p>
        </p:txBody>
      </p:sp>
      <p:sp>
        <p:nvSpPr>
          <p:cNvPr id="11" name="Text 8"/>
          <p:cNvSpPr/>
          <p:nvPr/>
        </p:nvSpPr>
        <p:spPr>
          <a:xfrm>
            <a:off x="9305627" y="1790700"/>
            <a:ext cx="1866900" cy="355600"/>
          </a:xfrm>
          <a:prstGeom prst="rect">
            <a:avLst/>
          </a:prstGeom>
          <a:noFill/>
          <a:ln/>
        </p:spPr>
        <p:txBody>
          <a:bodyPr wrap="square" lIns="0" tIns="0" rIns="0" bIns="0" rtlCol="0" anchor="ctr"/>
          <a:lstStyle/>
          <a:p>
            <a:pPr marL="0" indent="0" algn="ctr">
              <a:lnSpc>
                <a:spcPct val="120000"/>
              </a:lnSpc>
              <a:buNone/>
            </a:pPr>
            <a:r>
              <a:rPr lang="en-US" sz="2000" b="1" dirty="0">
                <a:solidFill>
                  <a:srgbClr val="3A3A3A"/>
                </a:solidFill>
                <a:latin typeface="Noto Sans SC" pitchFamily="34" charset="0"/>
                <a:ea typeface="Noto Sans SC" pitchFamily="34" charset="-122"/>
                <a:cs typeface="Noto Sans SC" pitchFamily="34" charset="-120"/>
              </a:rPr>
              <a:t>Translation</a:t>
            </a:r>
            <a:endParaRPr lang="en-US" sz="1600" dirty="0"/>
          </a:p>
        </p:txBody>
      </p:sp>
      <p:sp>
        <p:nvSpPr>
          <p:cNvPr id="12" name="Text 9"/>
          <p:cNvSpPr/>
          <p:nvPr/>
        </p:nvSpPr>
        <p:spPr>
          <a:xfrm>
            <a:off x="8857159" y="2146300"/>
            <a:ext cx="2755900" cy="254000"/>
          </a:xfrm>
          <a:prstGeom prst="rect">
            <a:avLst/>
          </a:prstGeom>
          <a:noFill/>
          <a:ln/>
        </p:spPr>
        <p:txBody>
          <a:bodyPr wrap="square" lIns="0" tIns="0" rIns="0" bIns="0" rtlCol="0" anchor="ctr"/>
          <a:lstStyle/>
          <a:p>
            <a:pPr marL="0" indent="0" algn="ctr">
              <a:lnSpc>
                <a:spcPct val="120000"/>
              </a:lnSpc>
              <a:buNone/>
            </a:pPr>
            <a:r>
              <a:rPr lang="en-US" sz="1400" dirty="0">
                <a:solidFill>
                  <a:srgbClr val="3A3A3A"/>
                </a:solidFill>
                <a:latin typeface="MiSans" pitchFamily="34" charset="0"/>
                <a:ea typeface="MiSans" pitchFamily="34" charset="-122"/>
                <a:cs typeface="MiSans" pitchFamily="34" charset="-120"/>
              </a:rPr>
              <a:t>Match Japanese to English.</a:t>
            </a:r>
            <a:endParaRPr lang="en-US" sz="1600" dirty="0"/>
          </a:p>
        </p:txBody>
      </p:sp>
      <p:sp>
        <p:nvSpPr>
          <p:cNvPr id="13" name="Shape 10"/>
          <p:cNvSpPr/>
          <p:nvPr/>
        </p:nvSpPr>
        <p:spPr>
          <a:xfrm>
            <a:off x="4927600" y="3530600"/>
            <a:ext cx="3403600" cy="3073400"/>
          </a:xfrm>
          <a:custGeom>
            <a:avLst/>
            <a:gdLst/>
            <a:ahLst/>
            <a:cxnLst/>
            <a:rect l="l" t="t" r="r" b="b"/>
            <a:pathLst>
              <a:path w="3403600" h="3073400">
                <a:moveTo>
                  <a:pt x="101607" y="0"/>
                </a:moveTo>
                <a:lnTo>
                  <a:pt x="3301993" y="0"/>
                </a:lnTo>
                <a:cubicBezTo>
                  <a:pt x="3358109" y="0"/>
                  <a:pt x="3403600" y="45491"/>
                  <a:pt x="3403600" y="101607"/>
                </a:cubicBezTo>
                <a:lnTo>
                  <a:pt x="3403600" y="2971793"/>
                </a:lnTo>
                <a:cubicBezTo>
                  <a:pt x="3403600" y="3027909"/>
                  <a:pt x="3358109" y="3073400"/>
                  <a:pt x="3301993" y="3073400"/>
                </a:cubicBezTo>
                <a:lnTo>
                  <a:pt x="101607" y="3073400"/>
                </a:lnTo>
                <a:cubicBezTo>
                  <a:pt x="45491" y="3073400"/>
                  <a:pt x="0" y="3027909"/>
                  <a:pt x="0" y="2971793"/>
                </a:cubicBezTo>
                <a:lnTo>
                  <a:pt x="0" y="101607"/>
                </a:lnTo>
                <a:cubicBezTo>
                  <a:pt x="0" y="45528"/>
                  <a:pt x="45528" y="0"/>
                  <a:pt x="101607" y="0"/>
                </a:cubicBezTo>
                <a:close/>
              </a:path>
            </a:pathLst>
          </a:custGeom>
          <a:solidFill>
            <a:srgbClr val="2A6F76">
              <a:alpha val="10196"/>
            </a:srgbClr>
          </a:solidFill>
          <a:ln/>
        </p:spPr>
        <p:txBody>
          <a:bodyPr/>
          <a:lstStyle/>
          <a:p>
            <a:endParaRPr lang="en-CN"/>
          </a:p>
        </p:txBody>
      </p:sp>
      <p:sp>
        <p:nvSpPr>
          <p:cNvPr id="14" name="Shape 11"/>
          <p:cNvSpPr/>
          <p:nvPr/>
        </p:nvSpPr>
        <p:spPr>
          <a:xfrm>
            <a:off x="6400800" y="4489450"/>
            <a:ext cx="457200" cy="457200"/>
          </a:xfrm>
          <a:custGeom>
            <a:avLst/>
            <a:gdLst/>
            <a:ahLst/>
            <a:cxnLst/>
            <a:rect l="l" t="t" r="r" b="b"/>
            <a:pathLst>
              <a:path w="457200" h="457200">
                <a:moveTo>
                  <a:pt x="200025" y="0"/>
                </a:moveTo>
                <a:cubicBezTo>
                  <a:pt x="231547" y="0"/>
                  <a:pt x="257175" y="19199"/>
                  <a:pt x="257175" y="42863"/>
                </a:cubicBezTo>
                <a:cubicBezTo>
                  <a:pt x="257175" y="52149"/>
                  <a:pt x="253246" y="60722"/>
                  <a:pt x="246459" y="67776"/>
                </a:cubicBezTo>
                <a:cubicBezTo>
                  <a:pt x="240566" y="73938"/>
                  <a:pt x="235744" y="81439"/>
                  <a:pt x="235744" y="90011"/>
                </a:cubicBezTo>
                <a:cubicBezTo>
                  <a:pt x="235744" y="103406"/>
                  <a:pt x="246638" y="114300"/>
                  <a:pt x="260033" y="114300"/>
                </a:cubicBezTo>
                <a:lnTo>
                  <a:pt x="300038" y="114300"/>
                </a:lnTo>
                <a:cubicBezTo>
                  <a:pt x="323701" y="114300"/>
                  <a:pt x="342900" y="133499"/>
                  <a:pt x="342900" y="157163"/>
                </a:cubicBezTo>
                <a:lnTo>
                  <a:pt x="342900" y="197168"/>
                </a:lnTo>
                <a:cubicBezTo>
                  <a:pt x="342900" y="210562"/>
                  <a:pt x="353794" y="221456"/>
                  <a:pt x="367189" y="221456"/>
                </a:cubicBezTo>
                <a:cubicBezTo>
                  <a:pt x="375672" y="221456"/>
                  <a:pt x="383262" y="216634"/>
                  <a:pt x="389424" y="210741"/>
                </a:cubicBezTo>
                <a:cubicBezTo>
                  <a:pt x="396478" y="204043"/>
                  <a:pt x="405051" y="200025"/>
                  <a:pt x="414337" y="200025"/>
                </a:cubicBezTo>
                <a:cubicBezTo>
                  <a:pt x="438001" y="200025"/>
                  <a:pt x="457200" y="225653"/>
                  <a:pt x="457200" y="257175"/>
                </a:cubicBezTo>
                <a:cubicBezTo>
                  <a:pt x="457200" y="288697"/>
                  <a:pt x="438001" y="314325"/>
                  <a:pt x="414337" y="314325"/>
                </a:cubicBezTo>
                <a:cubicBezTo>
                  <a:pt x="405051" y="314325"/>
                  <a:pt x="396389" y="310396"/>
                  <a:pt x="389424" y="303609"/>
                </a:cubicBezTo>
                <a:cubicBezTo>
                  <a:pt x="383262" y="297716"/>
                  <a:pt x="375761" y="292894"/>
                  <a:pt x="367189" y="292894"/>
                </a:cubicBezTo>
                <a:cubicBezTo>
                  <a:pt x="353794" y="292894"/>
                  <a:pt x="342900" y="303788"/>
                  <a:pt x="342900" y="317183"/>
                </a:cubicBezTo>
                <a:lnTo>
                  <a:pt x="342900" y="414338"/>
                </a:lnTo>
                <a:cubicBezTo>
                  <a:pt x="342900" y="438001"/>
                  <a:pt x="323701" y="457200"/>
                  <a:pt x="300038" y="457200"/>
                </a:cubicBezTo>
                <a:lnTo>
                  <a:pt x="249317" y="457200"/>
                </a:lnTo>
                <a:cubicBezTo>
                  <a:pt x="237887" y="457200"/>
                  <a:pt x="228600" y="447913"/>
                  <a:pt x="228600" y="436483"/>
                </a:cubicBezTo>
                <a:cubicBezTo>
                  <a:pt x="228600" y="428268"/>
                  <a:pt x="233779" y="421035"/>
                  <a:pt x="240387" y="416123"/>
                </a:cubicBezTo>
                <a:cubicBezTo>
                  <a:pt x="250746" y="408355"/>
                  <a:pt x="257175" y="397639"/>
                  <a:pt x="257175" y="385763"/>
                </a:cubicBezTo>
                <a:cubicBezTo>
                  <a:pt x="257175" y="362099"/>
                  <a:pt x="231547" y="342900"/>
                  <a:pt x="200025" y="342900"/>
                </a:cubicBezTo>
                <a:cubicBezTo>
                  <a:pt x="168503" y="342900"/>
                  <a:pt x="142875" y="362099"/>
                  <a:pt x="142875" y="385763"/>
                </a:cubicBezTo>
                <a:cubicBezTo>
                  <a:pt x="142875" y="397639"/>
                  <a:pt x="149304" y="408355"/>
                  <a:pt x="159663" y="416123"/>
                </a:cubicBezTo>
                <a:cubicBezTo>
                  <a:pt x="166271" y="421035"/>
                  <a:pt x="171450" y="428179"/>
                  <a:pt x="171450" y="436483"/>
                </a:cubicBezTo>
                <a:cubicBezTo>
                  <a:pt x="171450" y="447913"/>
                  <a:pt x="162163" y="457200"/>
                  <a:pt x="150733" y="457200"/>
                </a:cubicBezTo>
                <a:lnTo>
                  <a:pt x="42863" y="457200"/>
                </a:lnTo>
                <a:cubicBezTo>
                  <a:pt x="19199" y="457200"/>
                  <a:pt x="0" y="438001"/>
                  <a:pt x="0" y="414338"/>
                </a:cubicBezTo>
                <a:lnTo>
                  <a:pt x="0" y="306467"/>
                </a:lnTo>
                <a:cubicBezTo>
                  <a:pt x="0" y="295037"/>
                  <a:pt x="9287" y="285750"/>
                  <a:pt x="20717" y="285750"/>
                </a:cubicBezTo>
                <a:cubicBezTo>
                  <a:pt x="28932" y="285750"/>
                  <a:pt x="36165" y="290929"/>
                  <a:pt x="41077" y="297537"/>
                </a:cubicBezTo>
                <a:cubicBezTo>
                  <a:pt x="48845" y="307896"/>
                  <a:pt x="59561" y="314325"/>
                  <a:pt x="71438" y="314325"/>
                </a:cubicBezTo>
                <a:cubicBezTo>
                  <a:pt x="95101" y="314325"/>
                  <a:pt x="114300" y="288697"/>
                  <a:pt x="114300" y="257175"/>
                </a:cubicBezTo>
                <a:cubicBezTo>
                  <a:pt x="114300" y="225653"/>
                  <a:pt x="95101" y="200025"/>
                  <a:pt x="71438" y="200025"/>
                </a:cubicBezTo>
                <a:cubicBezTo>
                  <a:pt x="59561" y="200025"/>
                  <a:pt x="48845" y="206454"/>
                  <a:pt x="41077" y="216813"/>
                </a:cubicBezTo>
                <a:cubicBezTo>
                  <a:pt x="36165" y="223421"/>
                  <a:pt x="29021" y="228600"/>
                  <a:pt x="20717" y="228600"/>
                </a:cubicBezTo>
                <a:cubicBezTo>
                  <a:pt x="9287" y="228600"/>
                  <a:pt x="0" y="219313"/>
                  <a:pt x="0" y="207883"/>
                </a:cubicBezTo>
                <a:lnTo>
                  <a:pt x="0" y="157163"/>
                </a:lnTo>
                <a:cubicBezTo>
                  <a:pt x="0" y="133499"/>
                  <a:pt x="19199" y="114300"/>
                  <a:pt x="42863" y="114300"/>
                </a:cubicBezTo>
                <a:lnTo>
                  <a:pt x="140018" y="114300"/>
                </a:lnTo>
                <a:cubicBezTo>
                  <a:pt x="153412" y="114300"/>
                  <a:pt x="164306" y="103406"/>
                  <a:pt x="164306" y="90011"/>
                </a:cubicBezTo>
                <a:cubicBezTo>
                  <a:pt x="164306" y="81528"/>
                  <a:pt x="159484" y="73938"/>
                  <a:pt x="153591" y="67776"/>
                </a:cubicBezTo>
                <a:cubicBezTo>
                  <a:pt x="146893" y="60722"/>
                  <a:pt x="142875" y="52149"/>
                  <a:pt x="142875" y="42863"/>
                </a:cubicBezTo>
                <a:cubicBezTo>
                  <a:pt x="142875" y="19199"/>
                  <a:pt x="168503" y="0"/>
                  <a:pt x="200025" y="0"/>
                </a:cubicBezTo>
                <a:close/>
              </a:path>
            </a:pathLst>
          </a:custGeom>
          <a:solidFill>
            <a:srgbClr val="2A6F76"/>
          </a:solidFill>
          <a:ln/>
        </p:spPr>
        <p:txBody>
          <a:bodyPr/>
          <a:lstStyle/>
          <a:p>
            <a:endParaRPr lang="en-CN"/>
          </a:p>
        </p:txBody>
      </p:sp>
      <p:sp>
        <p:nvSpPr>
          <p:cNvPr id="15" name="Text 12"/>
          <p:cNvSpPr/>
          <p:nvPr/>
        </p:nvSpPr>
        <p:spPr>
          <a:xfrm>
            <a:off x="5407323" y="5067300"/>
            <a:ext cx="2438400" cy="355600"/>
          </a:xfrm>
          <a:prstGeom prst="rect">
            <a:avLst/>
          </a:prstGeom>
          <a:noFill/>
          <a:ln/>
        </p:spPr>
        <p:txBody>
          <a:bodyPr wrap="square" lIns="0" tIns="0" rIns="0" bIns="0" rtlCol="0" anchor="ctr"/>
          <a:lstStyle/>
          <a:p>
            <a:pPr marL="0" indent="0" algn="ctr">
              <a:lnSpc>
                <a:spcPct val="120000"/>
              </a:lnSpc>
              <a:buNone/>
            </a:pPr>
            <a:r>
              <a:rPr lang="en-US" sz="2000" b="1" dirty="0">
                <a:solidFill>
                  <a:srgbClr val="3A3A3A"/>
                </a:solidFill>
                <a:latin typeface="Noto Sans SC" pitchFamily="34" charset="0"/>
                <a:ea typeface="Noto Sans SC" pitchFamily="34" charset="-122"/>
                <a:cs typeface="Noto Sans SC" pitchFamily="34" charset="-120"/>
              </a:rPr>
              <a:t>Pattern Practice</a:t>
            </a:r>
            <a:endParaRPr lang="en-US" sz="1600" dirty="0"/>
          </a:p>
        </p:txBody>
      </p:sp>
      <p:sp>
        <p:nvSpPr>
          <p:cNvPr id="16" name="Text 13"/>
          <p:cNvSpPr/>
          <p:nvPr/>
        </p:nvSpPr>
        <p:spPr>
          <a:xfrm>
            <a:off x="5395714" y="5422900"/>
            <a:ext cx="2463800" cy="254000"/>
          </a:xfrm>
          <a:prstGeom prst="rect">
            <a:avLst/>
          </a:prstGeom>
          <a:noFill/>
          <a:ln/>
        </p:spPr>
        <p:txBody>
          <a:bodyPr wrap="square" lIns="0" tIns="0" rIns="0" bIns="0" rtlCol="0" anchor="ctr"/>
          <a:lstStyle/>
          <a:p>
            <a:pPr marL="0" indent="0" algn="ctr">
              <a:lnSpc>
                <a:spcPct val="120000"/>
              </a:lnSpc>
              <a:buNone/>
            </a:pPr>
            <a:r>
              <a:rPr lang="en-US" sz="1400" dirty="0">
                <a:solidFill>
                  <a:srgbClr val="3A3A3A"/>
                </a:solidFill>
                <a:latin typeface="MiSans" pitchFamily="34" charset="0"/>
                <a:ea typeface="MiSans" pitchFamily="34" charset="-122"/>
                <a:cs typeface="MiSans" pitchFamily="34" charset="-120"/>
              </a:rPr>
              <a:t>Complete the sentence.</a:t>
            </a:r>
            <a:endParaRPr lang="en-US" sz="1600" dirty="0"/>
          </a:p>
        </p:txBody>
      </p:sp>
      <p:sp>
        <p:nvSpPr>
          <p:cNvPr id="17" name="Shape 14"/>
          <p:cNvSpPr/>
          <p:nvPr/>
        </p:nvSpPr>
        <p:spPr>
          <a:xfrm>
            <a:off x="8534400" y="3530600"/>
            <a:ext cx="3403600" cy="3073400"/>
          </a:xfrm>
          <a:custGeom>
            <a:avLst/>
            <a:gdLst/>
            <a:ahLst/>
            <a:cxnLst/>
            <a:rect l="l" t="t" r="r" b="b"/>
            <a:pathLst>
              <a:path w="3403600" h="3073400">
                <a:moveTo>
                  <a:pt x="101607" y="0"/>
                </a:moveTo>
                <a:lnTo>
                  <a:pt x="3301993" y="0"/>
                </a:lnTo>
                <a:cubicBezTo>
                  <a:pt x="3358109" y="0"/>
                  <a:pt x="3403600" y="45491"/>
                  <a:pt x="3403600" y="101607"/>
                </a:cubicBezTo>
                <a:lnTo>
                  <a:pt x="3403600" y="2971793"/>
                </a:lnTo>
                <a:cubicBezTo>
                  <a:pt x="3403600" y="3027909"/>
                  <a:pt x="3358109" y="3073400"/>
                  <a:pt x="3301993" y="3073400"/>
                </a:cubicBezTo>
                <a:lnTo>
                  <a:pt x="101607" y="3073400"/>
                </a:lnTo>
                <a:cubicBezTo>
                  <a:pt x="45491" y="3073400"/>
                  <a:pt x="0" y="3027909"/>
                  <a:pt x="0" y="2971793"/>
                </a:cubicBezTo>
                <a:lnTo>
                  <a:pt x="0" y="101607"/>
                </a:lnTo>
                <a:cubicBezTo>
                  <a:pt x="0" y="45528"/>
                  <a:pt x="45528" y="0"/>
                  <a:pt x="101607" y="0"/>
                </a:cubicBezTo>
                <a:close/>
              </a:path>
            </a:pathLst>
          </a:custGeom>
          <a:solidFill>
            <a:srgbClr val="E63946">
              <a:alpha val="10196"/>
            </a:srgbClr>
          </a:solidFill>
          <a:ln/>
        </p:spPr>
        <p:txBody>
          <a:bodyPr/>
          <a:lstStyle/>
          <a:p>
            <a:endParaRPr lang="en-CN"/>
          </a:p>
        </p:txBody>
      </p:sp>
      <p:sp>
        <p:nvSpPr>
          <p:cNvPr id="18" name="Shape 15"/>
          <p:cNvSpPr/>
          <p:nvPr/>
        </p:nvSpPr>
        <p:spPr>
          <a:xfrm>
            <a:off x="10007600" y="4489450"/>
            <a:ext cx="457200" cy="457200"/>
          </a:xfrm>
          <a:custGeom>
            <a:avLst/>
            <a:gdLst/>
            <a:ahLst/>
            <a:cxnLst/>
            <a:rect l="l" t="t" r="r" b="b"/>
            <a:pathLst>
              <a:path w="457200" h="457200">
                <a:moveTo>
                  <a:pt x="128855" y="0"/>
                </a:moveTo>
                <a:lnTo>
                  <a:pt x="328880" y="0"/>
                </a:lnTo>
                <a:cubicBezTo>
                  <a:pt x="352544" y="0"/>
                  <a:pt x="371832" y="19467"/>
                  <a:pt x="370939" y="43041"/>
                </a:cubicBezTo>
                <a:cubicBezTo>
                  <a:pt x="370761" y="47774"/>
                  <a:pt x="370582" y="52507"/>
                  <a:pt x="370314" y="57150"/>
                </a:cubicBezTo>
                <a:lnTo>
                  <a:pt x="414605" y="57150"/>
                </a:lnTo>
                <a:cubicBezTo>
                  <a:pt x="437912" y="57150"/>
                  <a:pt x="458450" y="76438"/>
                  <a:pt x="456664" y="101620"/>
                </a:cubicBezTo>
                <a:cubicBezTo>
                  <a:pt x="449967" y="194221"/>
                  <a:pt x="402640" y="245120"/>
                  <a:pt x="351294" y="271730"/>
                </a:cubicBezTo>
                <a:cubicBezTo>
                  <a:pt x="337185" y="279053"/>
                  <a:pt x="322808" y="284500"/>
                  <a:pt x="309146" y="288518"/>
                </a:cubicBezTo>
                <a:cubicBezTo>
                  <a:pt x="291108" y="314057"/>
                  <a:pt x="272355" y="327541"/>
                  <a:pt x="257443" y="334774"/>
                </a:cubicBezTo>
                <a:lnTo>
                  <a:pt x="257443" y="400050"/>
                </a:lnTo>
                <a:lnTo>
                  <a:pt x="314593" y="400050"/>
                </a:lnTo>
                <a:cubicBezTo>
                  <a:pt x="330398" y="400050"/>
                  <a:pt x="343168" y="412819"/>
                  <a:pt x="343168" y="428625"/>
                </a:cubicBezTo>
                <a:cubicBezTo>
                  <a:pt x="343168" y="444431"/>
                  <a:pt x="330398" y="457200"/>
                  <a:pt x="314593" y="457200"/>
                </a:cubicBezTo>
                <a:lnTo>
                  <a:pt x="143143" y="457200"/>
                </a:lnTo>
                <a:cubicBezTo>
                  <a:pt x="127337" y="457200"/>
                  <a:pt x="114568" y="444431"/>
                  <a:pt x="114568" y="428625"/>
                </a:cubicBezTo>
                <a:cubicBezTo>
                  <a:pt x="114568" y="412819"/>
                  <a:pt x="127337" y="400050"/>
                  <a:pt x="143143" y="400050"/>
                </a:cubicBezTo>
                <a:lnTo>
                  <a:pt x="200293" y="400050"/>
                </a:lnTo>
                <a:lnTo>
                  <a:pt x="200293" y="334774"/>
                </a:lnTo>
                <a:cubicBezTo>
                  <a:pt x="186005" y="327898"/>
                  <a:pt x="168235" y="315129"/>
                  <a:pt x="150912" y="291644"/>
                </a:cubicBezTo>
                <a:cubicBezTo>
                  <a:pt x="134481" y="287357"/>
                  <a:pt x="116622" y="280839"/>
                  <a:pt x="99209" y="271016"/>
                </a:cubicBezTo>
                <a:cubicBezTo>
                  <a:pt x="50899" y="243959"/>
                  <a:pt x="7322" y="192971"/>
                  <a:pt x="1072" y="101441"/>
                </a:cubicBezTo>
                <a:cubicBezTo>
                  <a:pt x="-625" y="76349"/>
                  <a:pt x="19824" y="57061"/>
                  <a:pt x="43130" y="57061"/>
                </a:cubicBezTo>
                <a:lnTo>
                  <a:pt x="87422" y="57061"/>
                </a:lnTo>
                <a:cubicBezTo>
                  <a:pt x="87154" y="52417"/>
                  <a:pt x="86975" y="47774"/>
                  <a:pt x="86797" y="42952"/>
                </a:cubicBezTo>
                <a:cubicBezTo>
                  <a:pt x="85904" y="19288"/>
                  <a:pt x="105192" y="-89"/>
                  <a:pt x="128855" y="-89"/>
                </a:cubicBezTo>
                <a:close/>
                <a:moveTo>
                  <a:pt x="90636" y="100013"/>
                </a:moveTo>
                <a:lnTo>
                  <a:pt x="43845" y="100013"/>
                </a:lnTo>
                <a:cubicBezTo>
                  <a:pt x="49381" y="175647"/>
                  <a:pt x="84118" y="213509"/>
                  <a:pt x="119926" y="233601"/>
                </a:cubicBezTo>
                <a:cubicBezTo>
                  <a:pt x="107067" y="200293"/>
                  <a:pt x="96441" y="156805"/>
                  <a:pt x="90636" y="100013"/>
                </a:cubicBezTo>
                <a:close/>
                <a:moveTo>
                  <a:pt x="339328" y="229314"/>
                </a:moveTo>
                <a:cubicBezTo>
                  <a:pt x="375493" y="208062"/>
                  <a:pt x="408176" y="170289"/>
                  <a:pt x="413712" y="100013"/>
                </a:cubicBezTo>
                <a:lnTo>
                  <a:pt x="367010" y="100013"/>
                </a:lnTo>
                <a:cubicBezTo>
                  <a:pt x="361474" y="154394"/>
                  <a:pt x="351473" y="196632"/>
                  <a:pt x="339328" y="229314"/>
                </a:cubicBezTo>
                <a:close/>
              </a:path>
            </a:pathLst>
          </a:custGeom>
          <a:solidFill>
            <a:srgbClr val="E63946"/>
          </a:solidFill>
          <a:ln/>
        </p:spPr>
        <p:txBody>
          <a:bodyPr/>
          <a:lstStyle/>
          <a:p>
            <a:endParaRPr lang="en-CN"/>
          </a:p>
        </p:txBody>
      </p:sp>
      <p:sp>
        <p:nvSpPr>
          <p:cNvPr id="19" name="Text 16"/>
          <p:cNvSpPr/>
          <p:nvPr/>
        </p:nvSpPr>
        <p:spPr>
          <a:xfrm>
            <a:off x="9215834" y="5067300"/>
            <a:ext cx="2044700" cy="355600"/>
          </a:xfrm>
          <a:prstGeom prst="rect">
            <a:avLst/>
          </a:prstGeom>
          <a:noFill/>
          <a:ln/>
        </p:spPr>
        <p:txBody>
          <a:bodyPr wrap="square" lIns="0" tIns="0" rIns="0" bIns="0" rtlCol="0" anchor="ctr"/>
          <a:lstStyle/>
          <a:p>
            <a:pPr marL="0" indent="0" algn="ctr">
              <a:lnSpc>
                <a:spcPct val="120000"/>
              </a:lnSpc>
              <a:buNone/>
            </a:pPr>
            <a:r>
              <a:rPr lang="en-US" sz="2000" b="1" dirty="0">
                <a:solidFill>
                  <a:srgbClr val="3A3A3A"/>
                </a:solidFill>
                <a:latin typeface="Noto Sans SC" pitchFamily="34" charset="0"/>
                <a:ea typeface="Noto Sans SC" pitchFamily="34" charset="-122"/>
                <a:cs typeface="Noto Sans SC" pitchFamily="34" charset="-120"/>
              </a:rPr>
              <a:t>Leaderboard</a:t>
            </a:r>
            <a:endParaRPr lang="en-US" sz="1600" dirty="0"/>
          </a:p>
        </p:txBody>
      </p:sp>
      <p:sp>
        <p:nvSpPr>
          <p:cNvPr id="20" name="Text 17"/>
          <p:cNvSpPr/>
          <p:nvPr/>
        </p:nvSpPr>
        <p:spPr>
          <a:xfrm>
            <a:off x="8924032" y="5422900"/>
            <a:ext cx="2628900" cy="254000"/>
          </a:xfrm>
          <a:prstGeom prst="rect">
            <a:avLst/>
          </a:prstGeom>
          <a:noFill/>
          <a:ln/>
        </p:spPr>
        <p:txBody>
          <a:bodyPr wrap="square" lIns="0" tIns="0" rIns="0" bIns="0" rtlCol="0" anchor="ctr"/>
          <a:lstStyle/>
          <a:p>
            <a:pPr marL="0" indent="0" algn="ctr">
              <a:lnSpc>
                <a:spcPct val="120000"/>
              </a:lnSpc>
              <a:buNone/>
            </a:pPr>
            <a:r>
              <a:rPr lang="en-US" sz="1400" dirty="0">
                <a:solidFill>
                  <a:srgbClr val="3A3A3A"/>
                </a:solidFill>
                <a:latin typeface="MiSans" pitchFamily="34" charset="0"/>
                <a:ea typeface="MiSans" pitchFamily="34" charset="-122"/>
                <a:cs typeface="MiSans" pitchFamily="34" charset="-120"/>
              </a:rPr>
              <a:t>Top scores are displayed!</a:t>
            </a:r>
            <a:endParaRPr lang="en-US" sz="1600" dirty="0"/>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0" y="1447800"/>
            <a:ext cx="12192000" cy="508000"/>
          </a:xfrm>
          <a:prstGeom prst="rect">
            <a:avLst/>
          </a:prstGeom>
          <a:noFill/>
          <a:ln/>
        </p:spPr>
        <p:txBody>
          <a:bodyPr wrap="square" lIns="0" tIns="0" rIns="0" bIns="0" rtlCol="0" anchor="ctr"/>
          <a:lstStyle/>
          <a:p>
            <a:pPr marL="0" indent="0" algn="ctr">
              <a:lnSpc>
                <a:spcPct val="90000"/>
              </a:lnSpc>
              <a:buNone/>
            </a:pPr>
            <a:r>
              <a:rPr lang="en-US" sz="3600" b="1" dirty="0">
                <a:solidFill>
                  <a:srgbClr val="3A3A3A"/>
                </a:solidFill>
                <a:latin typeface="Noto Sans SC" pitchFamily="34" charset="0"/>
                <a:ea typeface="Noto Sans SC" pitchFamily="34" charset="-122"/>
                <a:cs typeface="Noto Sans SC" pitchFamily="34" charset="-120"/>
              </a:rPr>
              <a:t>Rapid Flashcard Review</a:t>
            </a:r>
            <a:endParaRPr lang="en-US" sz="1600" dirty="0"/>
          </a:p>
        </p:txBody>
      </p:sp>
      <p:sp>
        <p:nvSpPr>
          <p:cNvPr id="4" name="Shape 1"/>
          <p:cNvSpPr/>
          <p:nvPr/>
        </p:nvSpPr>
        <p:spPr>
          <a:xfrm>
            <a:off x="254000" y="2362200"/>
            <a:ext cx="2768600" cy="1422400"/>
          </a:xfrm>
          <a:custGeom>
            <a:avLst/>
            <a:gdLst/>
            <a:ahLst/>
            <a:cxnLst/>
            <a:rect l="l" t="t" r="r" b="b"/>
            <a:pathLst>
              <a:path w="2768600" h="1422400">
                <a:moveTo>
                  <a:pt x="101602" y="0"/>
                </a:moveTo>
                <a:lnTo>
                  <a:pt x="2666998" y="0"/>
                </a:lnTo>
                <a:cubicBezTo>
                  <a:pt x="2723111" y="0"/>
                  <a:pt x="2768600" y="45489"/>
                  <a:pt x="2768600" y="101602"/>
                </a:cubicBezTo>
                <a:lnTo>
                  <a:pt x="2768600" y="1320798"/>
                </a:lnTo>
                <a:cubicBezTo>
                  <a:pt x="2768600" y="1376911"/>
                  <a:pt x="2723111" y="1422400"/>
                  <a:pt x="2666998" y="1422400"/>
                </a:cubicBezTo>
                <a:lnTo>
                  <a:pt x="101602" y="1422400"/>
                </a:lnTo>
                <a:cubicBezTo>
                  <a:pt x="45489" y="1422400"/>
                  <a:pt x="0" y="1376911"/>
                  <a:pt x="0" y="1320798"/>
                </a:cubicBezTo>
                <a:lnTo>
                  <a:pt x="0" y="101602"/>
                </a:lnTo>
                <a:cubicBezTo>
                  <a:pt x="0" y="45526"/>
                  <a:pt x="45526" y="0"/>
                  <a:pt x="101602" y="0"/>
                </a:cubicBezTo>
                <a:close/>
              </a:path>
            </a:pathLst>
          </a:custGeom>
          <a:solidFill>
            <a:srgbClr val="B01F23"/>
          </a:solidFill>
          <a:ln/>
          <a:effectLst>
            <a:outerShdw blurRad="76200" dist="50800" dir="5400000" algn="bl" rotWithShape="0">
              <a:srgbClr val="000000">
                <a:alpha val="10196"/>
              </a:srgbClr>
            </a:outerShdw>
          </a:effectLst>
        </p:spPr>
        <p:txBody>
          <a:bodyPr/>
          <a:lstStyle/>
          <a:p>
            <a:endParaRPr lang="en-CN"/>
          </a:p>
        </p:txBody>
      </p:sp>
      <p:sp>
        <p:nvSpPr>
          <p:cNvPr id="5" name="Text 2"/>
          <p:cNvSpPr/>
          <p:nvPr/>
        </p:nvSpPr>
        <p:spPr>
          <a:xfrm>
            <a:off x="1193800" y="2692400"/>
            <a:ext cx="889000" cy="457200"/>
          </a:xfrm>
          <a:prstGeom prst="rect">
            <a:avLst/>
          </a:prstGeom>
          <a:noFill/>
          <a:ln/>
        </p:spPr>
        <p:txBody>
          <a:bodyPr wrap="square" lIns="0" tIns="0" rIns="0" bIns="0" rtlCol="0" anchor="ctr"/>
          <a:lstStyle/>
          <a:p>
            <a:pPr marL="0" indent="0" algn="ctr">
              <a:lnSpc>
                <a:spcPct val="100000"/>
              </a:lnSpc>
              <a:buNone/>
            </a:pPr>
            <a:r>
              <a:rPr lang="en-US" sz="3000" b="1" dirty="0">
                <a:solidFill>
                  <a:srgbClr val="FFFFFF"/>
                </a:solidFill>
                <a:latin typeface="Noto Sans SC" pitchFamily="34" charset="0"/>
                <a:ea typeface="Noto Sans SC" pitchFamily="34" charset="-122"/>
                <a:cs typeface="Noto Sans SC" pitchFamily="34" charset="-120"/>
              </a:rPr>
              <a:t>仁</a:t>
            </a:r>
            <a:endParaRPr lang="en-US" sz="1600" dirty="0"/>
          </a:p>
        </p:txBody>
      </p:sp>
      <p:sp>
        <p:nvSpPr>
          <p:cNvPr id="6" name="Text 3"/>
          <p:cNvSpPr/>
          <p:nvPr/>
        </p:nvSpPr>
        <p:spPr>
          <a:xfrm>
            <a:off x="1236266" y="3149600"/>
            <a:ext cx="800100" cy="304800"/>
          </a:xfrm>
          <a:prstGeom prst="rect">
            <a:avLst/>
          </a:prstGeom>
          <a:noFill/>
          <a:ln/>
        </p:spPr>
        <p:txBody>
          <a:bodyPr wrap="square" lIns="0" tIns="0" rIns="0" bIns="0" rtlCol="0" anchor="ctr"/>
          <a:lstStyle/>
          <a:p>
            <a:pPr marL="0" indent="0" algn="ctr">
              <a:lnSpc>
                <a:spcPct val="130000"/>
              </a:lnSpc>
              <a:buNone/>
            </a:pPr>
            <a:r>
              <a:rPr lang="en-US" sz="1600" b="1" dirty="0">
                <a:solidFill>
                  <a:srgbClr val="FFFFFF"/>
                </a:solidFill>
                <a:latin typeface="MiSans" pitchFamily="34" charset="0"/>
                <a:ea typeface="MiSans" pitchFamily="34" charset="-122"/>
                <a:cs typeface="MiSans" pitchFamily="34" charset="-120"/>
              </a:rPr>
              <a:t>Jin</a:t>
            </a:r>
            <a:endParaRPr lang="en-US" sz="1600" dirty="0"/>
          </a:p>
        </p:txBody>
      </p:sp>
      <p:sp>
        <p:nvSpPr>
          <p:cNvPr id="7" name="Shape 4"/>
          <p:cNvSpPr/>
          <p:nvPr/>
        </p:nvSpPr>
        <p:spPr>
          <a:xfrm>
            <a:off x="3225800" y="2362200"/>
            <a:ext cx="2768600" cy="1422400"/>
          </a:xfrm>
          <a:custGeom>
            <a:avLst/>
            <a:gdLst/>
            <a:ahLst/>
            <a:cxnLst/>
            <a:rect l="l" t="t" r="r" b="b"/>
            <a:pathLst>
              <a:path w="2768600" h="1422400">
                <a:moveTo>
                  <a:pt x="101602" y="0"/>
                </a:moveTo>
                <a:lnTo>
                  <a:pt x="2666998" y="0"/>
                </a:lnTo>
                <a:cubicBezTo>
                  <a:pt x="2723111" y="0"/>
                  <a:pt x="2768600" y="45489"/>
                  <a:pt x="2768600" y="101602"/>
                </a:cubicBezTo>
                <a:lnTo>
                  <a:pt x="2768600" y="1320798"/>
                </a:lnTo>
                <a:cubicBezTo>
                  <a:pt x="2768600" y="1376911"/>
                  <a:pt x="2723111" y="1422400"/>
                  <a:pt x="2666998" y="1422400"/>
                </a:cubicBezTo>
                <a:lnTo>
                  <a:pt x="101602" y="1422400"/>
                </a:lnTo>
                <a:cubicBezTo>
                  <a:pt x="45489" y="1422400"/>
                  <a:pt x="0" y="1376911"/>
                  <a:pt x="0" y="1320798"/>
                </a:cubicBezTo>
                <a:lnTo>
                  <a:pt x="0" y="101602"/>
                </a:lnTo>
                <a:cubicBezTo>
                  <a:pt x="0" y="45526"/>
                  <a:pt x="45526" y="0"/>
                  <a:pt x="101602" y="0"/>
                </a:cubicBezTo>
                <a:close/>
              </a:path>
            </a:pathLst>
          </a:custGeom>
          <a:solidFill>
            <a:srgbClr val="C78B3E"/>
          </a:solidFill>
          <a:ln/>
          <a:effectLst>
            <a:outerShdw blurRad="76200" dist="50800" dir="5400000" algn="bl" rotWithShape="0">
              <a:srgbClr val="000000">
                <a:alpha val="10196"/>
              </a:srgbClr>
            </a:outerShdw>
          </a:effectLst>
        </p:spPr>
        <p:txBody>
          <a:bodyPr/>
          <a:lstStyle/>
          <a:p>
            <a:endParaRPr lang="en-CN"/>
          </a:p>
        </p:txBody>
      </p:sp>
      <p:sp>
        <p:nvSpPr>
          <p:cNvPr id="8" name="Text 5"/>
          <p:cNvSpPr/>
          <p:nvPr/>
        </p:nvSpPr>
        <p:spPr>
          <a:xfrm>
            <a:off x="4165600" y="2692400"/>
            <a:ext cx="889000" cy="457200"/>
          </a:xfrm>
          <a:prstGeom prst="rect">
            <a:avLst/>
          </a:prstGeom>
          <a:noFill/>
          <a:ln/>
        </p:spPr>
        <p:txBody>
          <a:bodyPr wrap="square" lIns="0" tIns="0" rIns="0" bIns="0" rtlCol="0" anchor="ctr"/>
          <a:lstStyle/>
          <a:p>
            <a:pPr marL="0" indent="0" algn="ctr">
              <a:lnSpc>
                <a:spcPct val="100000"/>
              </a:lnSpc>
              <a:buNone/>
            </a:pPr>
            <a:r>
              <a:rPr lang="en-US" sz="3000" b="1" dirty="0">
                <a:solidFill>
                  <a:srgbClr val="FFFFFF"/>
                </a:solidFill>
                <a:latin typeface="Noto Sans SC" pitchFamily="34" charset="0"/>
                <a:ea typeface="Noto Sans SC" pitchFamily="34" charset="-122"/>
                <a:cs typeface="Noto Sans SC" pitchFamily="34" charset="-120"/>
              </a:rPr>
              <a:t>礼</a:t>
            </a:r>
            <a:endParaRPr lang="en-US" sz="1600" dirty="0"/>
          </a:p>
        </p:txBody>
      </p:sp>
      <p:sp>
        <p:nvSpPr>
          <p:cNvPr id="9" name="Text 6"/>
          <p:cNvSpPr/>
          <p:nvPr/>
        </p:nvSpPr>
        <p:spPr>
          <a:xfrm>
            <a:off x="4201220" y="3149600"/>
            <a:ext cx="812800" cy="304800"/>
          </a:xfrm>
          <a:prstGeom prst="rect">
            <a:avLst/>
          </a:prstGeom>
          <a:noFill/>
          <a:ln/>
        </p:spPr>
        <p:txBody>
          <a:bodyPr wrap="square" lIns="0" tIns="0" rIns="0" bIns="0" rtlCol="0" anchor="ctr"/>
          <a:lstStyle/>
          <a:p>
            <a:pPr marL="0" indent="0" algn="ctr">
              <a:lnSpc>
                <a:spcPct val="130000"/>
              </a:lnSpc>
              <a:buNone/>
            </a:pPr>
            <a:r>
              <a:rPr lang="en-US" sz="1600" b="1" dirty="0">
                <a:solidFill>
                  <a:srgbClr val="FFFFFF"/>
                </a:solidFill>
                <a:latin typeface="MiSans" pitchFamily="34" charset="0"/>
                <a:ea typeface="MiSans" pitchFamily="34" charset="-122"/>
                <a:cs typeface="MiSans" pitchFamily="34" charset="-120"/>
              </a:rPr>
              <a:t>Rei</a:t>
            </a:r>
            <a:endParaRPr lang="en-US" sz="1600" dirty="0"/>
          </a:p>
        </p:txBody>
      </p:sp>
      <p:sp>
        <p:nvSpPr>
          <p:cNvPr id="10" name="Shape 7"/>
          <p:cNvSpPr/>
          <p:nvPr/>
        </p:nvSpPr>
        <p:spPr>
          <a:xfrm>
            <a:off x="6197600" y="2362200"/>
            <a:ext cx="2768600" cy="1422400"/>
          </a:xfrm>
          <a:custGeom>
            <a:avLst/>
            <a:gdLst/>
            <a:ahLst/>
            <a:cxnLst/>
            <a:rect l="l" t="t" r="r" b="b"/>
            <a:pathLst>
              <a:path w="2768600" h="1422400">
                <a:moveTo>
                  <a:pt x="101602" y="0"/>
                </a:moveTo>
                <a:lnTo>
                  <a:pt x="2666998" y="0"/>
                </a:lnTo>
                <a:cubicBezTo>
                  <a:pt x="2723111" y="0"/>
                  <a:pt x="2768600" y="45489"/>
                  <a:pt x="2768600" y="101602"/>
                </a:cubicBezTo>
                <a:lnTo>
                  <a:pt x="2768600" y="1320798"/>
                </a:lnTo>
                <a:cubicBezTo>
                  <a:pt x="2768600" y="1376911"/>
                  <a:pt x="2723111" y="1422400"/>
                  <a:pt x="2666998" y="1422400"/>
                </a:cubicBezTo>
                <a:lnTo>
                  <a:pt x="101602" y="1422400"/>
                </a:lnTo>
                <a:cubicBezTo>
                  <a:pt x="45489" y="1422400"/>
                  <a:pt x="0" y="1376911"/>
                  <a:pt x="0" y="1320798"/>
                </a:cubicBezTo>
                <a:lnTo>
                  <a:pt x="0" y="101602"/>
                </a:lnTo>
                <a:cubicBezTo>
                  <a:pt x="0" y="45526"/>
                  <a:pt x="45526" y="0"/>
                  <a:pt x="101602" y="0"/>
                </a:cubicBezTo>
                <a:close/>
              </a:path>
            </a:pathLst>
          </a:custGeom>
          <a:solidFill>
            <a:srgbClr val="2A6F76"/>
          </a:solidFill>
          <a:ln/>
          <a:effectLst>
            <a:outerShdw blurRad="76200" dist="50800" dir="5400000" algn="bl" rotWithShape="0">
              <a:srgbClr val="000000">
                <a:alpha val="10196"/>
              </a:srgbClr>
            </a:outerShdw>
          </a:effectLst>
        </p:spPr>
        <p:txBody>
          <a:bodyPr/>
          <a:lstStyle/>
          <a:p>
            <a:endParaRPr lang="en-CN"/>
          </a:p>
        </p:txBody>
      </p:sp>
      <p:sp>
        <p:nvSpPr>
          <p:cNvPr id="11" name="Text 8"/>
          <p:cNvSpPr/>
          <p:nvPr/>
        </p:nvSpPr>
        <p:spPr>
          <a:xfrm>
            <a:off x="7137400" y="2692400"/>
            <a:ext cx="889000" cy="457200"/>
          </a:xfrm>
          <a:prstGeom prst="rect">
            <a:avLst/>
          </a:prstGeom>
          <a:noFill/>
          <a:ln/>
        </p:spPr>
        <p:txBody>
          <a:bodyPr wrap="square" lIns="0" tIns="0" rIns="0" bIns="0" rtlCol="0" anchor="ctr"/>
          <a:lstStyle/>
          <a:p>
            <a:pPr marL="0" indent="0" algn="ctr">
              <a:lnSpc>
                <a:spcPct val="100000"/>
              </a:lnSpc>
              <a:buNone/>
            </a:pPr>
            <a:r>
              <a:rPr lang="en-US" sz="3000" b="1" dirty="0">
                <a:solidFill>
                  <a:srgbClr val="FFFFFF"/>
                </a:solidFill>
                <a:latin typeface="Noto Sans SC" pitchFamily="34" charset="0"/>
                <a:ea typeface="Noto Sans SC" pitchFamily="34" charset="-122"/>
                <a:cs typeface="Noto Sans SC" pitchFamily="34" charset="-120"/>
              </a:rPr>
              <a:t>勇</a:t>
            </a:r>
            <a:endParaRPr lang="en-US" sz="1600" dirty="0"/>
          </a:p>
        </p:txBody>
      </p:sp>
      <p:sp>
        <p:nvSpPr>
          <p:cNvPr id="12" name="Text 9"/>
          <p:cNvSpPr/>
          <p:nvPr/>
        </p:nvSpPr>
        <p:spPr>
          <a:xfrm>
            <a:off x="7196138" y="3149600"/>
            <a:ext cx="774700" cy="304800"/>
          </a:xfrm>
          <a:prstGeom prst="rect">
            <a:avLst/>
          </a:prstGeom>
          <a:noFill/>
          <a:ln/>
        </p:spPr>
        <p:txBody>
          <a:bodyPr wrap="square" lIns="0" tIns="0" rIns="0" bIns="0" rtlCol="0" anchor="ctr"/>
          <a:lstStyle/>
          <a:p>
            <a:pPr marL="0" indent="0" algn="ctr">
              <a:lnSpc>
                <a:spcPct val="130000"/>
              </a:lnSpc>
              <a:buNone/>
            </a:pPr>
            <a:r>
              <a:rPr lang="en-US" sz="1600" b="1" dirty="0">
                <a:solidFill>
                  <a:srgbClr val="FFFFFF"/>
                </a:solidFill>
                <a:latin typeface="MiSans" pitchFamily="34" charset="0"/>
                <a:ea typeface="MiSans" pitchFamily="34" charset="-122"/>
                <a:cs typeface="MiSans" pitchFamily="34" charset="-120"/>
              </a:rPr>
              <a:t>Yū</a:t>
            </a:r>
            <a:endParaRPr lang="en-US" sz="1600" dirty="0"/>
          </a:p>
        </p:txBody>
      </p:sp>
      <p:sp>
        <p:nvSpPr>
          <p:cNvPr id="13" name="Shape 10"/>
          <p:cNvSpPr/>
          <p:nvPr/>
        </p:nvSpPr>
        <p:spPr>
          <a:xfrm>
            <a:off x="9169400" y="2362200"/>
            <a:ext cx="2768600" cy="1422400"/>
          </a:xfrm>
          <a:custGeom>
            <a:avLst/>
            <a:gdLst/>
            <a:ahLst/>
            <a:cxnLst/>
            <a:rect l="l" t="t" r="r" b="b"/>
            <a:pathLst>
              <a:path w="2768600" h="1422400">
                <a:moveTo>
                  <a:pt x="101602" y="0"/>
                </a:moveTo>
                <a:lnTo>
                  <a:pt x="2666998" y="0"/>
                </a:lnTo>
                <a:cubicBezTo>
                  <a:pt x="2723111" y="0"/>
                  <a:pt x="2768600" y="45489"/>
                  <a:pt x="2768600" y="101602"/>
                </a:cubicBezTo>
                <a:lnTo>
                  <a:pt x="2768600" y="1320798"/>
                </a:lnTo>
                <a:cubicBezTo>
                  <a:pt x="2768600" y="1376911"/>
                  <a:pt x="2723111" y="1422400"/>
                  <a:pt x="2666998" y="1422400"/>
                </a:cubicBezTo>
                <a:lnTo>
                  <a:pt x="101602" y="1422400"/>
                </a:lnTo>
                <a:cubicBezTo>
                  <a:pt x="45489" y="1422400"/>
                  <a:pt x="0" y="1376911"/>
                  <a:pt x="0" y="1320798"/>
                </a:cubicBezTo>
                <a:lnTo>
                  <a:pt x="0" y="101602"/>
                </a:lnTo>
                <a:cubicBezTo>
                  <a:pt x="0" y="45526"/>
                  <a:pt x="45526" y="0"/>
                  <a:pt x="101602" y="0"/>
                </a:cubicBezTo>
                <a:close/>
              </a:path>
            </a:pathLst>
          </a:custGeom>
          <a:solidFill>
            <a:srgbClr val="E63946"/>
          </a:solidFill>
          <a:ln/>
          <a:effectLst>
            <a:outerShdw blurRad="76200" dist="50800" dir="5400000" algn="bl" rotWithShape="0">
              <a:srgbClr val="000000">
                <a:alpha val="10196"/>
              </a:srgbClr>
            </a:outerShdw>
          </a:effectLst>
        </p:spPr>
        <p:txBody>
          <a:bodyPr/>
          <a:lstStyle/>
          <a:p>
            <a:endParaRPr lang="en-CN"/>
          </a:p>
        </p:txBody>
      </p:sp>
      <p:sp>
        <p:nvSpPr>
          <p:cNvPr id="14" name="Text 11"/>
          <p:cNvSpPr/>
          <p:nvPr/>
        </p:nvSpPr>
        <p:spPr>
          <a:xfrm>
            <a:off x="10109200" y="2692400"/>
            <a:ext cx="889000" cy="457200"/>
          </a:xfrm>
          <a:prstGeom prst="rect">
            <a:avLst/>
          </a:prstGeom>
          <a:noFill/>
          <a:ln/>
        </p:spPr>
        <p:txBody>
          <a:bodyPr wrap="square" lIns="0" tIns="0" rIns="0" bIns="0" rtlCol="0" anchor="ctr"/>
          <a:lstStyle/>
          <a:p>
            <a:pPr marL="0" indent="0" algn="ctr">
              <a:lnSpc>
                <a:spcPct val="100000"/>
              </a:lnSpc>
              <a:buNone/>
            </a:pPr>
            <a:r>
              <a:rPr lang="en-US" sz="3000" b="1" dirty="0">
                <a:solidFill>
                  <a:srgbClr val="FFFFFF"/>
                </a:solidFill>
                <a:latin typeface="Noto Sans SC" pitchFamily="34" charset="0"/>
                <a:ea typeface="Noto Sans SC" pitchFamily="34" charset="-122"/>
                <a:cs typeface="Noto Sans SC" pitchFamily="34" charset="-120"/>
              </a:rPr>
              <a:t>名</a:t>
            </a:r>
            <a:endParaRPr lang="en-US" sz="1600" dirty="0"/>
          </a:p>
        </p:txBody>
      </p:sp>
      <p:sp>
        <p:nvSpPr>
          <p:cNvPr id="15" name="Text 12"/>
          <p:cNvSpPr/>
          <p:nvPr/>
        </p:nvSpPr>
        <p:spPr>
          <a:xfrm>
            <a:off x="10123289" y="3149600"/>
            <a:ext cx="863600" cy="304800"/>
          </a:xfrm>
          <a:prstGeom prst="rect">
            <a:avLst/>
          </a:prstGeom>
          <a:noFill/>
          <a:ln/>
        </p:spPr>
        <p:txBody>
          <a:bodyPr wrap="square" lIns="0" tIns="0" rIns="0" bIns="0" rtlCol="0" anchor="ctr"/>
          <a:lstStyle/>
          <a:p>
            <a:pPr marL="0" indent="0" algn="ctr">
              <a:lnSpc>
                <a:spcPct val="130000"/>
              </a:lnSpc>
              <a:buNone/>
            </a:pPr>
            <a:r>
              <a:rPr lang="en-US" sz="1600" b="1" dirty="0">
                <a:solidFill>
                  <a:srgbClr val="FFFFFF"/>
                </a:solidFill>
                <a:latin typeface="MiSans" pitchFamily="34" charset="0"/>
                <a:ea typeface="MiSans" pitchFamily="34" charset="-122"/>
                <a:cs typeface="MiSans" pitchFamily="34" charset="-120"/>
              </a:rPr>
              <a:t>Mei</a:t>
            </a:r>
            <a:endParaRPr lang="en-US" sz="1600" dirty="0"/>
          </a:p>
        </p:txBody>
      </p:sp>
      <p:sp>
        <p:nvSpPr>
          <p:cNvPr id="16" name="Shape 13"/>
          <p:cNvSpPr/>
          <p:nvPr/>
        </p:nvSpPr>
        <p:spPr>
          <a:xfrm>
            <a:off x="254000" y="3987800"/>
            <a:ext cx="2768600" cy="1422400"/>
          </a:xfrm>
          <a:custGeom>
            <a:avLst/>
            <a:gdLst/>
            <a:ahLst/>
            <a:cxnLst/>
            <a:rect l="l" t="t" r="r" b="b"/>
            <a:pathLst>
              <a:path w="2768600" h="1422400">
                <a:moveTo>
                  <a:pt x="101602" y="0"/>
                </a:moveTo>
                <a:lnTo>
                  <a:pt x="2666998" y="0"/>
                </a:lnTo>
                <a:cubicBezTo>
                  <a:pt x="2723111" y="0"/>
                  <a:pt x="2768600" y="45489"/>
                  <a:pt x="2768600" y="101602"/>
                </a:cubicBezTo>
                <a:lnTo>
                  <a:pt x="2768600" y="1320798"/>
                </a:lnTo>
                <a:cubicBezTo>
                  <a:pt x="2768600" y="1376911"/>
                  <a:pt x="2723111" y="1422400"/>
                  <a:pt x="2666998" y="1422400"/>
                </a:cubicBezTo>
                <a:lnTo>
                  <a:pt x="101602" y="1422400"/>
                </a:lnTo>
                <a:cubicBezTo>
                  <a:pt x="45489" y="1422400"/>
                  <a:pt x="0" y="1376911"/>
                  <a:pt x="0" y="1320798"/>
                </a:cubicBezTo>
                <a:lnTo>
                  <a:pt x="0" y="101602"/>
                </a:lnTo>
                <a:cubicBezTo>
                  <a:pt x="0" y="45526"/>
                  <a:pt x="45526" y="0"/>
                  <a:pt x="101602" y="0"/>
                </a:cubicBezTo>
                <a:close/>
              </a:path>
            </a:pathLst>
          </a:custGeom>
          <a:solidFill>
            <a:srgbClr val="B01F23"/>
          </a:solidFill>
          <a:ln/>
          <a:effectLst>
            <a:outerShdw blurRad="76200" dist="50800" dir="5400000" algn="bl" rotWithShape="0">
              <a:srgbClr val="000000">
                <a:alpha val="10196"/>
              </a:srgbClr>
            </a:outerShdw>
          </a:effectLst>
        </p:spPr>
        <p:txBody>
          <a:bodyPr/>
          <a:lstStyle/>
          <a:p>
            <a:endParaRPr lang="en-CN"/>
          </a:p>
        </p:txBody>
      </p:sp>
      <p:sp>
        <p:nvSpPr>
          <p:cNvPr id="17" name="Text 14"/>
          <p:cNvSpPr/>
          <p:nvPr/>
        </p:nvSpPr>
        <p:spPr>
          <a:xfrm>
            <a:off x="1193800" y="4318000"/>
            <a:ext cx="889000" cy="457200"/>
          </a:xfrm>
          <a:prstGeom prst="rect">
            <a:avLst/>
          </a:prstGeom>
          <a:noFill/>
          <a:ln/>
        </p:spPr>
        <p:txBody>
          <a:bodyPr wrap="square" lIns="0" tIns="0" rIns="0" bIns="0" rtlCol="0" anchor="ctr"/>
          <a:lstStyle/>
          <a:p>
            <a:pPr marL="0" indent="0" algn="ctr">
              <a:lnSpc>
                <a:spcPct val="100000"/>
              </a:lnSpc>
              <a:buNone/>
            </a:pPr>
            <a:r>
              <a:rPr lang="en-US" sz="3000" b="1" dirty="0">
                <a:solidFill>
                  <a:srgbClr val="FFFFFF"/>
                </a:solidFill>
                <a:latin typeface="Noto Sans SC" pitchFamily="34" charset="0"/>
                <a:ea typeface="Noto Sans SC" pitchFamily="34" charset="-122"/>
                <a:cs typeface="Noto Sans SC" pitchFamily="34" charset="-120"/>
              </a:rPr>
              <a:t>義</a:t>
            </a:r>
            <a:endParaRPr lang="en-US" sz="1600" dirty="0"/>
          </a:p>
        </p:txBody>
      </p:sp>
      <p:sp>
        <p:nvSpPr>
          <p:cNvPr id="18" name="Text 15"/>
          <p:cNvSpPr/>
          <p:nvPr/>
        </p:nvSpPr>
        <p:spPr>
          <a:xfrm>
            <a:off x="1281807" y="4775200"/>
            <a:ext cx="711200" cy="304800"/>
          </a:xfrm>
          <a:prstGeom prst="rect">
            <a:avLst/>
          </a:prstGeom>
          <a:noFill/>
          <a:ln/>
        </p:spPr>
        <p:txBody>
          <a:bodyPr wrap="square" lIns="0" tIns="0" rIns="0" bIns="0" rtlCol="0" anchor="ctr"/>
          <a:lstStyle/>
          <a:p>
            <a:pPr marL="0" indent="0" algn="ctr">
              <a:lnSpc>
                <a:spcPct val="130000"/>
              </a:lnSpc>
              <a:buNone/>
            </a:pPr>
            <a:r>
              <a:rPr lang="en-US" sz="1600" b="1" dirty="0">
                <a:solidFill>
                  <a:srgbClr val="FFFFFF"/>
                </a:solidFill>
                <a:latin typeface="MiSans" pitchFamily="34" charset="0"/>
                <a:ea typeface="MiSans" pitchFamily="34" charset="-122"/>
                <a:cs typeface="MiSans" pitchFamily="34" charset="-120"/>
              </a:rPr>
              <a:t>Gi</a:t>
            </a:r>
            <a:endParaRPr lang="en-US" sz="1600" dirty="0"/>
          </a:p>
        </p:txBody>
      </p:sp>
      <p:sp>
        <p:nvSpPr>
          <p:cNvPr id="19" name="Shape 16"/>
          <p:cNvSpPr/>
          <p:nvPr/>
        </p:nvSpPr>
        <p:spPr>
          <a:xfrm>
            <a:off x="3225800" y="3987800"/>
            <a:ext cx="2768600" cy="1422400"/>
          </a:xfrm>
          <a:custGeom>
            <a:avLst/>
            <a:gdLst/>
            <a:ahLst/>
            <a:cxnLst/>
            <a:rect l="l" t="t" r="r" b="b"/>
            <a:pathLst>
              <a:path w="2768600" h="1422400">
                <a:moveTo>
                  <a:pt x="101602" y="0"/>
                </a:moveTo>
                <a:lnTo>
                  <a:pt x="2666998" y="0"/>
                </a:lnTo>
                <a:cubicBezTo>
                  <a:pt x="2723111" y="0"/>
                  <a:pt x="2768600" y="45489"/>
                  <a:pt x="2768600" y="101602"/>
                </a:cubicBezTo>
                <a:lnTo>
                  <a:pt x="2768600" y="1320798"/>
                </a:lnTo>
                <a:cubicBezTo>
                  <a:pt x="2768600" y="1376911"/>
                  <a:pt x="2723111" y="1422400"/>
                  <a:pt x="2666998" y="1422400"/>
                </a:cubicBezTo>
                <a:lnTo>
                  <a:pt x="101602" y="1422400"/>
                </a:lnTo>
                <a:cubicBezTo>
                  <a:pt x="45489" y="1422400"/>
                  <a:pt x="0" y="1376911"/>
                  <a:pt x="0" y="1320798"/>
                </a:cubicBezTo>
                <a:lnTo>
                  <a:pt x="0" y="101602"/>
                </a:lnTo>
                <a:cubicBezTo>
                  <a:pt x="0" y="45526"/>
                  <a:pt x="45526" y="0"/>
                  <a:pt x="101602" y="0"/>
                </a:cubicBezTo>
                <a:close/>
              </a:path>
            </a:pathLst>
          </a:custGeom>
          <a:solidFill>
            <a:srgbClr val="C78B3E"/>
          </a:solidFill>
          <a:ln/>
          <a:effectLst>
            <a:outerShdw blurRad="76200" dist="50800" dir="5400000" algn="bl" rotWithShape="0">
              <a:srgbClr val="000000">
                <a:alpha val="10196"/>
              </a:srgbClr>
            </a:outerShdw>
          </a:effectLst>
        </p:spPr>
        <p:txBody>
          <a:bodyPr/>
          <a:lstStyle/>
          <a:p>
            <a:endParaRPr lang="en-CN"/>
          </a:p>
        </p:txBody>
      </p:sp>
      <p:sp>
        <p:nvSpPr>
          <p:cNvPr id="20" name="Text 17"/>
          <p:cNvSpPr/>
          <p:nvPr/>
        </p:nvSpPr>
        <p:spPr>
          <a:xfrm>
            <a:off x="4165600" y="4318000"/>
            <a:ext cx="889000" cy="457200"/>
          </a:xfrm>
          <a:prstGeom prst="rect">
            <a:avLst/>
          </a:prstGeom>
          <a:noFill/>
          <a:ln/>
        </p:spPr>
        <p:txBody>
          <a:bodyPr wrap="square" lIns="0" tIns="0" rIns="0" bIns="0" rtlCol="0" anchor="ctr"/>
          <a:lstStyle/>
          <a:p>
            <a:pPr marL="0" indent="0" algn="ctr">
              <a:lnSpc>
                <a:spcPct val="100000"/>
              </a:lnSpc>
              <a:buNone/>
            </a:pPr>
            <a:r>
              <a:rPr lang="en-US" sz="3000" b="1" dirty="0">
                <a:solidFill>
                  <a:srgbClr val="FFFFFF"/>
                </a:solidFill>
                <a:latin typeface="Noto Sans SC" pitchFamily="34" charset="0"/>
                <a:ea typeface="Noto Sans SC" pitchFamily="34" charset="-122"/>
                <a:cs typeface="Noto Sans SC" pitchFamily="34" charset="-120"/>
              </a:rPr>
              <a:t>忠</a:t>
            </a:r>
            <a:endParaRPr lang="en-US" sz="1600" dirty="0"/>
          </a:p>
        </p:txBody>
      </p:sp>
      <p:sp>
        <p:nvSpPr>
          <p:cNvPr id="21" name="Text 18"/>
          <p:cNvSpPr/>
          <p:nvPr/>
        </p:nvSpPr>
        <p:spPr>
          <a:xfrm>
            <a:off x="4158754" y="4775200"/>
            <a:ext cx="901700" cy="304800"/>
          </a:xfrm>
          <a:prstGeom prst="rect">
            <a:avLst/>
          </a:prstGeom>
          <a:noFill/>
          <a:ln/>
        </p:spPr>
        <p:txBody>
          <a:bodyPr wrap="square" lIns="0" tIns="0" rIns="0" bIns="0" rtlCol="0" anchor="ctr"/>
          <a:lstStyle/>
          <a:p>
            <a:pPr marL="0" indent="0" algn="ctr">
              <a:lnSpc>
                <a:spcPct val="130000"/>
              </a:lnSpc>
              <a:buNone/>
            </a:pPr>
            <a:r>
              <a:rPr lang="en-US" sz="1600" b="1" dirty="0">
                <a:solidFill>
                  <a:srgbClr val="FFFFFF"/>
                </a:solidFill>
                <a:latin typeface="MiSans" pitchFamily="34" charset="0"/>
                <a:ea typeface="MiSans" pitchFamily="34" charset="-122"/>
                <a:cs typeface="MiSans" pitchFamily="34" charset="-120"/>
              </a:rPr>
              <a:t>Chū</a:t>
            </a:r>
            <a:endParaRPr lang="en-US" sz="1600" dirty="0"/>
          </a:p>
        </p:txBody>
      </p:sp>
      <p:sp>
        <p:nvSpPr>
          <p:cNvPr id="22" name="Shape 19"/>
          <p:cNvSpPr/>
          <p:nvPr/>
        </p:nvSpPr>
        <p:spPr>
          <a:xfrm>
            <a:off x="6197600" y="3987800"/>
            <a:ext cx="5740400" cy="1422400"/>
          </a:xfrm>
          <a:custGeom>
            <a:avLst/>
            <a:gdLst/>
            <a:ahLst/>
            <a:cxnLst/>
            <a:rect l="l" t="t" r="r" b="b"/>
            <a:pathLst>
              <a:path w="5740400" h="1422400">
                <a:moveTo>
                  <a:pt x="101602" y="0"/>
                </a:moveTo>
                <a:lnTo>
                  <a:pt x="5638798" y="0"/>
                </a:lnTo>
                <a:cubicBezTo>
                  <a:pt x="5694911" y="0"/>
                  <a:pt x="5740400" y="45489"/>
                  <a:pt x="5740400" y="101602"/>
                </a:cubicBezTo>
                <a:lnTo>
                  <a:pt x="5740400" y="1320798"/>
                </a:lnTo>
                <a:cubicBezTo>
                  <a:pt x="5740400" y="1376911"/>
                  <a:pt x="5694911" y="1422400"/>
                  <a:pt x="5638798" y="1422400"/>
                </a:cubicBezTo>
                <a:lnTo>
                  <a:pt x="101602" y="1422400"/>
                </a:lnTo>
                <a:cubicBezTo>
                  <a:pt x="45489" y="1422400"/>
                  <a:pt x="0" y="1376911"/>
                  <a:pt x="0" y="1320798"/>
                </a:cubicBezTo>
                <a:lnTo>
                  <a:pt x="0" y="101602"/>
                </a:lnTo>
                <a:cubicBezTo>
                  <a:pt x="0" y="45526"/>
                  <a:pt x="45526" y="0"/>
                  <a:pt x="101602" y="0"/>
                </a:cubicBezTo>
                <a:close/>
              </a:path>
            </a:pathLst>
          </a:custGeom>
          <a:solidFill>
            <a:srgbClr val="2A6F76"/>
          </a:solidFill>
          <a:ln/>
          <a:effectLst>
            <a:outerShdw blurRad="76200" dist="50800" dir="5400000" algn="bl" rotWithShape="0">
              <a:srgbClr val="000000">
                <a:alpha val="10196"/>
              </a:srgbClr>
            </a:outerShdw>
          </a:effectLst>
        </p:spPr>
        <p:txBody>
          <a:bodyPr/>
          <a:lstStyle/>
          <a:p>
            <a:endParaRPr lang="en-CN"/>
          </a:p>
        </p:txBody>
      </p:sp>
      <p:sp>
        <p:nvSpPr>
          <p:cNvPr id="23" name="Text 20"/>
          <p:cNvSpPr/>
          <p:nvPr/>
        </p:nvSpPr>
        <p:spPr>
          <a:xfrm>
            <a:off x="8432800" y="4318000"/>
            <a:ext cx="1270000" cy="457200"/>
          </a:xfrm>
          <a:prstGeom prst="rect">
            <a:avLst/>
          </a:prstGeom>
          <a:noFill/>
          <a:ln/>
        </p:spPr>
        <p:txBody>
          <a:bodyPr wrap="square" lIns="0" tIns="0" rIns="0" bIns="0" rtlCol="0" anchor="ctr"/>
          <a:lstStyle/>
          <a:p>
            <a:pPr marL="0" indent="0" algn="ctr">
              <a:lnSpc>
                <a:spcPct val="100000"/>
              </a:lnSpc>
              <a:buNone/>
            </a:pPr>
            <a:r>
              <a:rPr lang="en-US" sz="3000" b="1" dirty="0">
                <a:solidFill>
                  <a:srgbClr val="FFFFFF"/>
                </a:solidFill>
                <a:latin typeface="Noto Sans SC" pitchFamily="34" charset="0"/>
                <a:ea typeface="Noto Sans SC" pitchFamily="34" charset="-122"/>
                <a:cs typeface="Noto Sans SC" pitchFamily="34" charset="-120"/>
              </a:rPr>
              <a:t>自制</a:t>
            </a:r>
            <a:endParaRPr lang="en-US" sz="1600" dirty="0"/>
          </a:p>
        </p:txBody>
      </p:sp>
      <p:sp>
        <p:nvSpPr>
          <p:cNvPr id="24" name="Text 21"/>
          <p:cNvSpPr/>
          <p:nvPr/>
        </p:nvSpPr>
        <p:spPr>
          <a:xfrm>
            <a:off x="8585696" y="4775200"/>
            <a:ext cx="965200" cy="304800"/>
          </a:xfrm>
          <a:prstGeom prst="rect">
            <a:avLst/>
          </a:prstGeom>
          <a:noFill/>
          <a:ln/>
        </p:spPr>
        <p:txBody>
          <a:bodyPr wrap="square" lIns="0" tIns="0" rIns="0" bIns="0" rtlCol="0" anchor="ctr"/>
          <a:lstStyle/>
          <a:p>
            <a:pPr marL="0" indent="0" algn="ctr">
              <a:lnSpc>
                <a:spcPct val="130000"/>
              </a:lnSpc>
              <a:buNone/>
            </a:pPr>
            <a:r>
              <a:rPr lang="en-US" sz="1600" b="1" dirty="0">
                <a:solidFill>
                  <a:srgbClr val="FFFFFF"/>
                </a:solidFill>
                <a:latin typeface="MiSans" pitchFamily="34" charset="0"/>
                <a:ea typeface="MiSans" pitchFamily="34" charset="-122"/>
                <a:cs typeface="MiSans" pitchFamily="34" charset="-120"/>
              </a:rPr>
              <a:t>Jisei</a:t>
            </a:r>
            <a:endParaRPr lang="en-US" sz="1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12" grpId="0" animBg="1"/>
      <p:bldP spid="15" grpId="0" animBg="1"/>
      <p:bldP spid="18" grpId="0" animBg="1"/>
      <p:bldP spid="21"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50800" y="0"/>
            <a:ext cx="12192000" cy="6858000"/>
          </a:xfrm>
          <a:prstGeom prst="rect">
            <a:avLst/>
          </a:prstGeom>
        </p:spPr>
      </p:pic>
      <p:sp>
        <p:nvSpPr>
          <p:cNvPr id="3" name="Text 0"/>
          <p:cNvSpPr/>
          <p:nvPr/>
        </p:nvSpPr>
        <p:spPr>
          <a:xfrm>
            <a:off x="254000" y="584200"/>
            <a:ext cx="5943600" cy="457200"/>
          </a:xfrm>
          <a:prstGeom prst="rect">
            <a:avLst/>
          </a:prstGeom>
          <a:noFill/>
          <a:ln/>
        </p:spPr>
        <p:txBody>
          <a:bodyPr wrap="square" lIns="0" tIns="0" rIns="0" bIns="0" rtlCol="0" anchor="ctr"/>
          <a:lstStyle/>
          <a:p>
            <a:pPr marL="0" indent="0">
              <a:lnSpc>
                <a:spcPct val="100000"/>
              </a:lnSpc>
              <a:buNone/>
            </a:pPr>
            <a:r>
              <a:rPr lang="en-US" sz="3000" b="1" dirty="0">
                <a:solidFill>
                  <a:srgbClr val="3A3A3A"/>
                </a:solidFill>
                <a:latin typeface="Noto Sans SC" pitchFamily="34" charset="0"/>
                <a:ea typeface="Noto Sans SC" pitchFamily="34" charset="-122"/>
                <a:cs typeface="Noto Sans SC" pitchFamily="34" charset="-120"/>
              </a:rPr>
              <a:t>Exit Ticket</a:t>
            </a:r>
            <a:endParaRPr lang="en-US" sz="1600" dirty="0"/>
          </a:p>
        </p:txBody>
      </p:sp>
      <p:sp>
        <p:nvSpPr>
          <p:cNvPr id="4" name="Text 1"/>
          <p:cNvSpPr/>
          <p:nvPr/>
        </p:nvSpPr>
        <p:spPr>
          <a:xfrm>
            <a:off x="254000" y="1168400"/>
            <a:ext cx="5435600" cy="711200"/>
          </a:xfrm>
          <a:prstGeom prst="rect">
            <a:avLst/>
          </a:prstGeom>
          <a:noFill/>
          <a:ln/>
        </p:spPr>
        <p:txBody>
          <a:bodyPr wrap="square" lIns="0" tIns="0" rIns="0" bIns="0" rtlCol="0" anchor="ctr"/>
          <a:lstStyle/>
          <a:p>
            <a:pPr marL="0" indent="0">
              <a:lnSpc>
                <a:spcPct val="130000"/>
              </a:lnSpc>
              <a:buNone/>
            </a:pPr>
            <a:r>
              <a:rPr lang="en-US" sz="1800" dirty="0">
                <a:solidFill>
                  <a:srgbClr val="3A3A3A"/>
                </a:solidFill>
                <a:latin typeface="MiSans" pitchFamily="34" charset="0"/>
                <a:ea typeface="MiSans" pitchFamily="34" charset="-122"/>
                <a:cs typeface="MiSans" pitchFamily="34" charset="-120"/>
              </a:rPr>
              <a:t>Before you go, please type </a:t>
            </a:r>
            <a:r>
              <a:rPr lang="en-US" sz="1800" b="1" dirty="0">
                <a:solidFill>
                  <a:srgbClr val="E63946"/>
                </a:solidFill>
                <a:latin typeface="MiSans" pitchFamily="34" charset="0"/>
                <a:ea typeface="MiSans" pitchFamily="34" charset="-122"/>
                <a:cs typeface="MiSans" pitchFamily="34" charset="-120"/>
              </a:rPr>
              <a:t>one new word</a:t>
            </a:r>
            <a:r>
              <a:rPr lang="en-US" sz="1800" dirty="0">
                <a:solidFill>
                  <a:srgbClr val="3A3A3A"/>
                </a:solidFill>
                <a:latin typeface="MiSans" pitchFamily="34" charset="0"/>
                <a:ea typeface="MiSans" pitchFamily="34" charset="-122"/>
                <a:cs typeface="MiSans" pitchFamily="34" charset="-120"/>
              </a:rPr>
              <a:t> you learned today into the chat.</a:t>
            </a:r>
            <a:endParaRPr lang="en-US" sz="1600" dirty="0"/>
          </a:p>
        </p:txBody>
      </p:sp>
      <p:sp>
        <p:nvSpPr>
          <p:cNvPr id="5" name="Shape 2"/>
          <p:cNvSpPr/>
          <p:nvPr/>
        </p:nvSpPr>
        <p:spPr>
          <a:xfrm>
            <a:off x="279400" y="2032000"/>
            <a:ext cx="5384800" cy="1168400"/>
          </a:xfrm>
          <a:custGeom>
            <a:avLst/>
            <a:gdLst/>
            <a:ahLst/>
            <a:cxnLst/>
            <a:rect l="l" t="t" r="r" b="b"/>
            <a:pathLst>
              <a:path w="5384800" h="1168400">
                <a:moveTo>
                  <a:pt x="101604" y="0"/>
                </a:moveTo>
                <a:lnTo>
                  <a:pt x="5283196" y="0"/>
                </a:lnTo>
                <a:cubicBezTo>
                  <a:pt x="5339310" y="0"/>
                  <a:pt x="5384800" y="45490"/>
                  <a:pt x="5384800" y="101604"/>
                </a:cubicBezTo>
                <a:lnTo>
                  <a:pt x="5384800" y="1066796"/>
                </a:lnTo>
                <a:cubicBezTo>
                  <a:pt x="5384800" y="1122910"/>
                  <a:pt x="5339310" y="1168400"/>
                  <a:pt x="5283196" y="1168400"/>
                </a:cubicBezTo>
                <a:lnTo>
                  <a:pt x="101604" y="1168400"/>
                </a:lnTo>
                <a:cubicBezTo>
                  <a:pt x="45490" y="1168400"/>
                  <a:pt x="0" y="1122910"/>
                  <a:pt x="0" y="1066796"/>
                </a:cubicBezTo>
                <a:lnTo>
                  <a:pt x="0" y="101604"/>
                </a:lnTo>
                <a:cubicBezTo>
                  <a:pt x="0" y="45527"/>
                  <a:pt x="45527" y="0"/>
                  <a:pt x="101604" y="0"/>
                </a:cubicBezTo>
                <a:close/>
              </a:path>
            </a:pathLst>
          </a:custGeom>
          <a:solidFill>
            <a:srgbClr val="000000">
              <a:alpha val="0"/>
            </a:srgbClr>
          </a:solidFill>
          <a:ln w="25400">
            <a:solidFill>
              <a:srgbClr val="C78B3E"/>
            </a:solidFill>
            <a:prstDash val="dash"/>
          </a:ln>
        </p:spPr>
        <p:txBody>
          <a:bodyPr/>
          <a:lstStyle/>
          <a:p>
            <a:endParaRPr lang="en-CN"/>
          </a:p>
        </p:txBody>
      </p:sp>
      <p:sp>
        <p:nvSpPr>
          <p:cNvPr id="6" name="Text 3"/>
          <p:cNvSpPr/>
          <p:nvPr/>
        </p:nvSpPr>
        <p:spPr>
          <a:xfrm>
            <a:off x="1955800" y="2438400"/>
            <a:ext cx="2540000" cy="355600"/>
          </a:xfrm>
          <a:prstGeom prst="rect">
            <a:avLst/>
          </a:prstGeom>
          <a:noFill/>
          <a:ln/>
        </p:spPr>
        <p:txBody>
          <a:bodyPr wrap="square" lIns="0" tIns="0" rIns="0" bIns="0" rtlCol="0" anchor="ctr"/>
          <a:lstStyle/>
          <a:p>
            <a:pPr marL="0" indent="0">
              <a:lnSpc>
                <a:spcPct val="120000"/>
              </a:lnSpc>
              <a:buNone/>
            </a:pPr>
            <a:r>
              <a:rPr lang="en-US" sz="2000" b="1" dirty="0">
                <a:solidFill>
                  <a:srgbClr val="C78B3E"/>
                </a:solidFill>
                <a:latin typeface="Noto Sans SC" pitchFamily="34" charset="0"/>
                <a:ea typeface="Noto Sans SC" pitchFamily="34" charset="-122"/>
                <a:cs typeface="Noto Sans SC" pitchFamily="34" charset="-120"/>
              </a:rPr>
              <a:t>[Your word here]</a:t>
            </a:r>
            <a:endParaRPr lang="en-US" sz="1600" dirty="0"/>
          </a:p>
        </p:txBody>
      </p:sp>
      <p:sp>
        <p:nvSpPr>
          <p:cNvPr id="7" name="Shape 4"/>
          <p:cNvSpPr/>
          <p:nvPr/>
        </p:nvSpPr>
        <p:spPr>
          <a:xfrm>
            <a:off x="6096000" y="254000"/>
            <a:ext cx="0" cy="6350000"/>
          </a:xfrm>
          <a:prstGeom prst="line">
            <a:avLst/>
          </a:prstGeom>
          <a:noFill/>
          <a:ln w="50800">
            <a:solidFill>
              <a:srgbClr val="B01F23"/>
            </a:solidFill>
            <a:prstDash val="solid"/>
            <a:headEnd type="none"/>
            <a:tailEnd type="none"/>
          </a:ln>
        </p:spPr>
        <p:txBody>
          <a:bodyPr/>
          <a:lstStyle/>
          <a:p>
            <a:endParaRPr lang="en-CN"/>
          </a:p>
        </p:txBody>
      </p:sp>
      <p:sp>
        <p:nvSpPr>
          <p:cNvPr id="8" name="Text 5"/>
          <p:cNvSpPr/>
          <p:nvPr/>
        </p:nvSpPr>
        <p:spPr>
          <a:xfrm>
            <a:off x="6553200" y="1092200"/>
            <a:ext cx="5892800" cy="457200"/>
          </a:xfrm>
          <a:prstGeom prst="rect">
            <a:avLst/>
          </a:prstGeom>
          <a:noFill/>
          <a:ln/>
        </p:spPr>
        <p:txBody>
          <a:bodyPr wrap="square" lIns="0" tIns="0" rIns="0" bIns="0" rtlCol="0" anchor="ctr"/>
          <a:lstStyle/>
          <a:p>
            <a:pPr marL="0" indent="0">
              <a:lnSpc>
                <a:spcPct val="100000"/>
              </a:lnSpc>
              <a:buNone/>
            </a:pPr>
            <a:r>
              <a:rPr lang="en-US" sz="3000" b="1" dirty="0">
                <a:solidFill>
                  <a:srgbClr val="3A3A3A"/>
                </a:solidFill>
                <a:latin typeface="Noto Sans SC" pitchFamily="34" charset="0"/>
                <a:ea typeface="Noto Sans SC" pitchFamily="34" charset="-122"/>
                <a:cs typeface="Noto Sans SC" pitchFamily="34" charset="-120"/>
              </a:rPr>
              <a:t>Coming Up Next...</a:t>
            </a:r>
            <a:endParaRPr lang="en-US" sz="1600" dirty="0"/>
          </a:p>
        </p:txBody>
      </p:sp>
      <p:pic>
        <p:nvPicPr>
          <p:cNvPr id="9" name="Image 1" descr="https://kimi-web-img.moonshot.cn/img/www.samuraihistory.com/51dde21a9d46a04024c3902f05795e7d28357109.png"/>
          <p:cNvPicPr>
            <a:picLocks noChangeAspect="1"/>
          </p:cNvPicPr>
          <p:nvPr/>
        </p:nvPicPr>
        <p:blipFill>
          <a:blip r:embed="rId4"/>
          <a:srcRect t="34253" b="34253"/>
          <a:stretch/>
        </p:blipFill>
        <p:spPr>
          <a:xfrm>
            <a:off x="6553200" y="1752600"/>
            <a:ext cx="5384800" cy="2438400"/>
          </a:xfrm>
          <a:prstGeom prst="roundRect">
            <a:avLst>
              <a:gd name="adj" fmla="val 4167"/>
            </a:avLst>
          </a:prstGeom>
        </p:spPr>
      </p:pic>
      <p:sp>
        <p:nvSpPr>
          <p:cNvPr id="10" name="Text 6"/>
          <p:cNvSpPr/>
          <p:nvPr/>
        </p:nvSpPr>
        <p:spPr>
          <a:xfrm>
            <a:off x="6553200" y="4394200"/>
            <a:ext cx="5384800" cy="711200"/>
          </a:xfrm>
          <a:prstGeom prst="rect">
            <a:avLst/>
          </a:prstGeom>
          <a:noFill/>
          <a:ln/>
        </p:spPr>
        <p:txBody>
          <a:bodyPr wrap="square" lIns="0" tIns="0" rIns="0" bIns="0" rtlCol="0" anchor="ctr"/>
          <a:lstStyle/>
          <a:p>
            <a:pPr marL="0" indent="0">
              <a:lnSpc>
                <a:spcPct val="130000"/>
              </a:lnSpc>
              <a:buNone/>
            </a:pPr>
            <a:r>
              <a:rPr lang="en-US" sz="1800" dirty="0">
                <a:solidFill>
                  <a:srgbClr val="3A3A3A"/>
                </a:solidFill>
                <a:latin typeface="MiSans" pitchFamily="34" charset="0"/>
                <a:ea typeface="MiSans" pitchFamily="34" charset="-122"/>
                <a:cs typeface="MiSans" pitchFamily="34" charset="-120"/>
              </a:rPr>
              <a:t>Next time, we'll use these powerful words to describe the lives and legends of </a:t>
            </a:r>
            <a:r>
              <a:rPr lang="en-US" sz="1800" b="1" dirty="0">
                <a:solidFill>
                  <a:srgbClr val="B01F23"/>
                </a:solidFill>
                <a:latin typeface="MiSans" pitchFamily="34" charset="0"/>
                <a:ea typeface="MiSans" pitchFamily="34" charset="-122"/>
                <a:cs typeface="MiSans" pitchFamily="34" charset="-120"/>
              </a:rPr>
              <a:t>famous samurai</a:t>
            </a:r>
            <a:r>
              <a:rPr lang="en-US" sz="1800" dirty="0">
                <a:solidFill>
                  <a:srgbClr val="3A3A3A"/>
                </a:solidFill>
                <a:latin typeface="MiSans" pitchFamily="34" charset="0"/>
                <a:ea typeface="MiSans" pitchFamily="34" charset="-122"/>
                <a:cs typeface="MiSans" pitchFamily="34" charset="-120"/>
              </a:rPr>
              <a:t>!</a:t>
            </a:r>
            <a:endParaRPr lang="en-US" sz="1600" dirty="0"/>
          </a:p>
        </p:txBody>
      </p:sp>
      <p:sp>
        <p:nvSpPr>
          <p:cNvPr id="11" name="Text 7"/>
          <p:cNvSpPr/>
          <p:nvPr/>
        </p:nvSpPr>
        <p:spPr>
          <a:xfrm>
            <a:off x="6045200" y="5308600"/>
            <a:ext cx="5892800" cy="457200"/>
          </a:xfrm>
          <a:prstGeom prst="rect">
            <a:avLst/>
          </a:prstGeom>
          <a:noFill/>
          <a:ln/>
        </p:spPr>
        <p:txBody>
          <a:bodyPr wrap="square" lIns="0" tIns="0" rIns="0" bIns="0" rtlCol="0" anchor="ctr"/>
          <a:lstStyle/>
          <a:p>
            <a:pPr marL="0" indent="0" algn="r">
              <a:lnSpc>
                <a:spcPct val="100000"/>
              </a:lnSpc>
              <a:buNone/>
            </a:pPr>
            <a:r>
              <a:rPr lang="en-US" sz="3000" b="1" dirty="0">
                <a:solidFill>
                  <a:srgbClr val="B01F23"/>
                </a:solidFill>
                <a:latin typeface="Noto Sans SC" pitchFamily="34" charset="0"/>
                <a:ea typeface="Noto Sans SC" pitchFamily="34" charset="-122"/>
                <a:cs typeface="Noto Sans SC" pitchFamily="34" charset="-120"/>
              </a:rPr>
              <a:t>さようなら、みなさん！</a:t>
            </a:r>
            <a:endParaRPr lang="en-US" sz="1600" dirty="0"/>
          </a:p>
        </p:txBody>
      </p:sp>
      <p:sp>
        <p:nvSpPr>
          <p:cNvPr id="13" name="TextBox 12">
            <a:extLst>
              <a:ext uri="{FF2B5EF4-FFF2-40B4-BE49-F238E27FC236}">
                <a16:creationId xmlns:a16="http://schemas.microsoft.com/office/drawing/2014/main" id="{941FB526-3674-95DE-F229-0EB96162D4BE}"/>
              </a:ext>
            </a:extLst>
          </p:cNvPr>
          <p:cNvSpPr txBox="1"/>
          <p:nvPr/>
        </p:nvSpPr>
        <p:spPr>
          <a:xfrm>
            <a:off x="279400" y="3734475"/>
            <a:ext cx="5757607" cy="2031325"/>
          </a:xfrm>
          <a:prstGeom prst="rect">
            <a:avLst/>
          </a:prstGeom>
          <a:noFill/>
        </p:spPr>
        <p:txBody>
          <a:bodyPr wrap="square">
            <a:spAutoFit/>
          </a:bodyPr>
          <a:lstStyle/>
          <a:p>
            <a:pPr marL="342900" lvl="0" indent="-342900">
              <a:buSzPts val="1000"/>
              <a:buFont typeface="Symbol" pitchFamily="2" charset="2"/>
              <a:buChar char=""/>
              <a:tabLst>
                <a:tab pos="457200" algn="l"/>
              </a:tabLst>
            </a:pPr>
            <a:r>
              <a:rPr lang="en-CN" b="1" dirty="0">
                <a:solidFill>
                  <a:srgbClr val="00B050"/>
                </a:solidFill>
                <a:effectLst/>
                <a:latin typeface="+mj-lt"/>
                <a:ea typeface="Times New Roman" panose="02020603050405020304" pitchFamily="18" charset="0"/>
              </a:rPr>
              <a:t>SC</a:t>
            </a:r>
            <a:r>
              <a:rPr lang="en-CN" dirty="0">
                <a:solidFill>
                  <a:srgbClr val="00B050"/>
                </a:solidFill>
                <a:effectLst/>
                <a:latin typeface="+mj-lt"/>
                <a:ea typeface="Times New Roman" panose="02020603050405020304" pitchFamily="18" charset="0"/>
              </a:rPr>
              <a:t>: </a:t>
            </a:r>
          </a:p>
          <a:p>
            <a:pPr marL="742950" lvl="1" indent="-285750">
              <a:buSzPts val="1000"/>
              <a:buFont typeface="Courier New" panose="02070309020205020404" pitchFamily="49" charset="0"/>
              <a:buChar char="o"/>
              <a:tabLst>
                <a:tab pos="914400" algn="l"/>
              </a:tabLst>
            </a:pPr>
            <a:r>
              <a:rPr lang="en-CN" dirty="0">
                <a:solidFill>
                  <a:srgbClr val="00B050"/>
                </a:solidFill>
                <a:effectLst/>
                <a:latin typeface="+mj-lt"/>
                <a:ea typeface="Times New Roman" panose="02020603050405020304" pitchFamily="18" charset="0"/>
                <a:cs typeface="Times New Roman" panose="02020603050405020304" pitchFamily="18" charset="0"/>
              </a:rPr>
              <a:t>I can identify and pronounce 5 samurai equipment terms correctly</a:t>
            </a:r>
          </a:p>
          <a:p>
            <a:pPr marL="742950" lvl="1" indent="-285750">
              <a:buSzPts val="1000"/>
              <a:buFont typeface="Courier New" panose="02070309020205020404" pitchFamily="49" charset="0"/>
              <a:buChar char="o"/>
              <a:tabLst>
                <a:tab pos="914400" algn="l"/>
              </a:tabLst>
            </a:pPr>
            <a:r>
              <a:rPr lang="en-CN" dirty="0">
                <a:solidFill>
                  <a:srgbClr val="00B050"/>
                </a:solidFill>
                <a:effectLst/>
                <a:latin typeface="+mj-lt"/>
                <a:ea typeface="Times New Roman" panose="02020603050405020304" pitchFamily="18" charset="0"/>
                <a:cs typeface="Times New Roman" panose="02020603050405020304" pitchFamily="18" charset="0"/>
              </a:rPr>
              <a:t>I can use the sentence pattern "</a:t>
            </a:r>
            <a:r>
              <a:rPr lang="zh-CN" dirty="0">
                <a:solidFill>
                  <a:srgbClr val="00B050"/>
                </a:solidFill>
                <a:effectLst/>
                <a:latin typeface="+mj-lt"/>
                <a:ea typeface="Microsoft YaHei" panose="020B0503020204020204" pitchFamily="34" charset="-122"/>
                <a:cs typeface="Microsoft YaHei" panose="020B0503020204020204" pitchFamily="34" charset="-122"/>
              </a:rPr>
              <a:t>〜</a:t>
            </a:r>
            <a:r>
              <a:rPr lang="zh-CN" dirty="0">
                <a:solidFill>
                  <a:srgbClr val="00B050"/>
                </a:solidFill>
                <a:effectLst/>
                <a:latin typeface="+mj-lt"/>
                <a:ea typeface="SimSun" panose="02010600030101010101" pitchFamily="2" charset="-122"/>
                <a:cs typeface="SimSun" panose="02010600030101010101" pitchFamily="2" charset="-122"/>
              </a:rPr>
              <a:t>は</a:t>
            </a:r>
            <a:r>
              <a:rPr lang="zh-CN" dirty="0">
                <a:solidFill>
                  <a:srgbClr val="00B050"/>
                </a:solidFill>
                <a:effectLst/>
                <a:latin typeface="+mj-lt"/>
                <a:ea typeface="Microsoft YaHei" panose="020B0503020204020204" pitchFamily="34" charset="-122"/>
                <a:cs typeface="Microsoft YaHei" panose="020B0503020204020204" pitchFamily="34" charset="-122"/>
              </a:rPr>
              <a:t>〜</a:t>
            </a:r>
            <a:r>
              <a:rPr lang="zh-CN" dirty="0">
                <a:solidFill>
                  <a:srgbClr val="00B050"/>
                </a:solidFill>
                <a:effectLst/>
                <a:latin typeface="+mj-lt"/>
                <a:ea typeface="SimSun" panose="02010600030101010101" pitchFamily="2" charset="-122"/>
                <a:cs typeface="SimSun" panose="02010600030101010101" pitchFamily="2" charset="-122"/>
              </a:rPr>
              <a:t>です</a:t>
            </a:r>
            <a:r>
              <a:rPr lang="en-CN" dirty="0">
                <a:solidFill>
                  <a:srgbClr val="00B050"/>
                </a:solidFill>
                <a:effectLst/>
                <a:latin typeface="+mj-lt"/>
                <a:ea typeface="Times New Roman" panose="02020603050405020304" pitchFamily="18" charset="0"/>
                <a:cs typeface="Times New Roman" panose="02020603050405020304" pitchFamily="18" charset="0"/>
              </a:rPr>
              <a:t>" to describe samurai items</a:t>
            </a:r>
          </a:p>
          <a:p>
            <a:pPr marL="742950" lvl="1" indent="-285750">
              <a:buSzPts val="1000"/>
              <a:buFont typeface="Courier New" panose="02070309020205020404" pitchFamily="49" charset="0"/>
              <a:buChar char="o"/>
              <a:tabLst>
                <a:tab pos="914400" algn="l"/>
              </a:tabLst>
            </a:pPr>
            <a:r>
              <a:rPr lang="en-CN" dirty="0">
                <a:solidFill>
                  <a:srgbClr val="00B050"/>
                </a:solidFill>
                <a:effectLst/>
                <a:latin typeface="+mj-lt"/>
                <a:ea typeface="Times New Roman" panose="02020603050405020304" pitchFamily="18" charset="0"/>
                <a:cs typeface="Times New Roman" panose="02020603050405020304" pitchFamily="18" charset="0"/>
              </a:rPr>
              <a:t>I can recognize and explain 3 samurai values in Japanese</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pic>
        <p:nvPicPr>
          <p:cNvPr id="4" name="Image 2" descr="https://kimi-img.moonshot.cn/pub/slides/slides_tmpl/image/25-08-27-19:59:13-d2nf6498bjvh7rlj00mg.png"/>
          <p:cNvPicPr>
            <a:picLocks noChangeAspect="1"/>
          </p:cNvPicPr>
          <p:nvPr/>
        </p:nvPicPr>
        <p:blipFill>
          <a:blip r:embed="rId4"/>
          <a:srcRect l="-299" t="-1902" r="299" b="23995"/>
          <a:stretch/>
        </p:blipFill>
        <p:spPr>
          <a:xfrm>
            <a:off x="494030" y="2757805"/>
            <a:ext cx="5479415" cy="1342390"/>
          </a:xfrm>
          <a:prstGeom prst="rect">
            <a:avLst/>
          </a:prstGeom>
        </p:spPr>
      </p:pic>
      <p:sp>
        <p:nvSpPr>
          <p:cNvPr id="6" name="Text 1"/>
          <p:cNvSpPr/>
          <p:nvPr/>
        </p:nvSpPr>
        <p:spPr>
          <a:xfrm>
            <a:off x="7075463" y="790276"/>
            <a:ext cx="292290" cy="292290"/>
          </a:xfrm>
          <a:prstGeom prst="rect">
            <a:avLst/>
          </a:prstGeom>
          <a:noFill/>
          <a:ln/>
        </p:spPr>
        <p:txBody>
          <a:bodyPr wrap="square" lIns="45720" tIns="91440" rIns="91440" bIns="45720" rtlCol="0" anchor="ctr"/>
          <a:lstStyle/>
          <a:p>
            <a:pPr marL="0" indent="0">
              <a:lnSpc>
                <a:spcPct val="100000"/>
              </a:lnSpc>
              <a:buNone/>
            </a:pPr>
            <a:endParaRPr lang="en-US" sz="1600" dirty="0"/>
          </a:p>
        </p:txBody>
      </p:sp>
      <p:sp>
        <p:nvSpPr>
          <p:cNvPr id="7" name="Shape 2"/>
          <p:cNvSpPr/>
          <p:nvPr/>
        </p:nvSpPr>
        <p:spPr>
          <a:xfrm>
            <a:off x="-58997" y="283825"/>
            <a:ext cx="5869459" cy="45719"/>
          </a:xfrm>
          <a:prstGeom prst="rect">
            <a:avLst/>
          </a:prstGeom>
          <a:solidFill>
            <a:srgbClr val="000000"/>
          </a:solidFill>
          <a:ln/>
        </p:spPr>
        <p:txBody>
          <a:bodyPr/>
          <a:lstStyle/>
          <a:p>
            <a:endParaRPr lang="en-CN"/>
          </a:p>
        </p:txBody>
      </p:sp>
      <p:sp>
        <p:nvSpPr>
          <p:cNvPr id="8" name="Text 3"/>
          <p:cNvSpPr/>
          <p:nvPr/>
        </p:nvSpPr>
        <p:spPr>
          <a:xfrm>
            <a:off x="-58997" y="283825"/>
            <a:ext cx="5869459" cy="45719"/>
          </a:xfrm>
          <a:prstGeom prst="rect">
            <a:avLst/>
          </a:prstGeom>
          <a:noFill/>
          <a:ln/>
        </p:spPr>
        <p:txBody>
          <a:bodyPr wrap="square" lIns="45720" tIns="91440" rIns="91440" bIns="45720" rtlCol="0" anchor="ctr"/>
          <a:lstStyle/>
          <a:p>
            <a:pPr marL="0" indent="0">
              <a:lnSpc>
                <a:spcPct val="100000"/>
              </a:lnSpc>
              <a:buNone/>
            </a:pPr>
            <a:endParaRPr lang="en-US" sz="1600" dirty="0"/>
          </a:p>
        </p:txBody>
      </p:sp>
      <p:sp>
        <p:nvSpPr>
          <p:cNvPr id="9" name="Shape 4"/>
          <p:cNvSpPr/>
          <p:nvPr/>
        </p:nvSpPr>
        <p:spPr>
          <a:xfrm>
            <a:off x="-82502" y="181124"/>
            <a:ext cx="5869459" cy="0"/>
          </a:xfrm>
          <a:prstGeom prst="line">
            <a:avLst/>
          </a:prstGeom>
          <a:noFill/>
          <a:ln w="19050">
            <a:solidFill>
              <a:srgbClr val="000000"/>
            </a:solidFill>
            <a:prstDash val="solid"/>
            <a:headEnd type="none"/>
            <a:tailEnd type="none"/>
          </a:ln>
        </p:spPr>
        <p:txBody>
          <a:bodyPr/>
          <a:lstStyle/>
          <a:p>
            <a:endParaRPr lang="en-CN"/>
          </a:p>
        </p:txBody>
      </p:sp>
      <p:sp>
        <p:nvSpPr>
          <p:cNvPr id="10" name="Shape 5"/>
          <p:cNvSpPr/>
          <p:nvPr/>
        </p:nvSpPr>
        <p:spPr>
          <a:xfrm>
            <a:off x="5748587" y="139874"/>
            <a:ext cx="81573" cy="81573"/>
          </a:xfrm>
          <a:prstGeom prst="ellipse">
            <a:avLst/>
          </a:prstGeom>
          <a:solidFill>
            <a:srgbClr val="000000"/>
          </a:solidFill>
          <a:ln/>
        </p:spPr>
        <p:txBody>
          <a:bodyPr/>
          <a:lstStyle/>
          <a:p>
            <a:endParaRPr lang="en-CN"/>
          </a:p>
        </p:txBody>
      </p:sp>
      <p:sp>
        <p:nvSpPr>
          <p:cNvPr id="11" name="Text 6"/>
          <p:cNvSpPr/>
          <p:nvPr/>
        </p:nvSpPr>
        <p:spPr>
          <a:xfrm>
            <a:off x="5748587" y="139874"/>
            <a:ext cx="81573" cy="81573"/>
          </a:xfrm>
          <a:prstGeom prst="rect">
            <a:avLst/>
          </a:prstGeom>
          <a:noFill/>
          <a:ln/>
        </p:spPr>
        <p:txBody>
          <a:bodyPr wrap="square" lIns="45720" tIns="91440" rIns="91440" bIns="45720" rtlCol="0" anchor="ctr"/>
          <a:lstStyle/>
          <a:p>
            <a:pPr marL="0" indent="0">
              <a:lnSpc>
                <a:spcPct val="100000"/>
              </a:lnSpc>
              <a:buNone/>
            </a:pPr>
            <a:endParaRPr lang="en-US" sz="1600" dirty="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8-27-19:58:59-d2nf60p8bjvh7rlj002g.png"/>
          <p:cNvPicPr>
            <a:picLocks noChangeAspect="1"/>
          </p:cNvPicPr>
          <p:nvPr/>
        </p:nvPicPr>
        <p:blipFill>
          <a:blip r:embed="rId3"/>
          <a:stretch>
            <a:fillRect/>
          </a:stretch>
        </p:blipFill>
        <p:spPr>
          <a:xfrm>
            <a:off x="0" y="0"/>
            <a:ext cx="12206605" cy="6957695"/>
          </a:xfrm>
          <a:prstGeom prst="rect">
            <a:avLst/>
          </a:prstGeom>
        </p:spPr>
      </p:pic>
      <p:sp>
        <p:nvSpPr>
          <p:cNvPr id="3" name="Text 0"/>
          <p:cNvSpPr/>
          <p:nvPr/>
        </p:nvSpPr>
        <p:spPr>
          <a:xfrm>
            <a:off x="4281229" y="2328799"/>
            <a:ext cx="5612413" cy="523220"/>
          </a:xfrm>
          <a:prstGeom prst="rect">
            <a:avLst/>
          </a:prstGeom>
          <a:noFill/>
          <a:ln/>
        </p:spPr>
        <p:txBody>
          <a:bodyPr wrap="square" lIns="91440" tIns="45720" rIns="91440" bIns="45720" rtlCol="0" anchor="t">
            <a:spAutoFit/>
          </a:bodyPr>
          <a:lstStyle/>
          <a:p>
            <a:pPr marL="0" indent="0">
              <a:lnSpc>
                <a:spcPct val="100000"/>
              </a:lnSpc>
              <a:buNone/>
            </a:pPr>
            <a:r>
              <a:rPr lang="en-US" sz="2800" dirty="0">
                <a:solidFill>
                  <a:srgbClr val="FFFFFF"/>
                </a:solidFill>
                <a:latin typeface="MiSans" pitchFamily="34" charset="0"/>
                <a:ea typeface="MiSans" pitchFamily="34" charset="-122"/>
                <a:cs typeface="MiSans" pitchFamily="34" charset="-120"/>
              </a:rPr>
              <a:t>Core Samurai Values (Topic 2)</a:t>
            </a:r>
            <a:endParaRPr lang="en-US" sz="1600" dirty="0"/>
          </a:p>
        </p:txBody>
      </p:sp>
      <p:sp>
        <p:nvSpPr>
          <p:cNvPr id="4" name="Text 1"/>
          <p:cNvSpPr/>
          <p:nvPr/>
        </p:nvSpPr>
        <p:spPr>
          <a:xfrm>
            <a:off x="4281229" y="3677900"/>
            <a:ext cx="5612413" cy="523220"/>
          </a:xfrm>
          <a:prstGeom prst="rect">
            <a:avLst/>
          </a:prstGeom>
          <a:noFill/>
          <a:ln/>
        </p:spPr>
        <p:txBody>
          <a:bodyPr wrap="square" lIns="91440" tIns="45720" rIns="91440" bIns="45720" rtlCol="0" anchor="t">
            <a:spAutoFit/>
          </a:bodyPr>
          <a:lstStyle/>
          <a:p>
            <a:pPr marL="0" indent="0">
              <a:lnSpc>
                <a:spcPct val="100000"/>
              </a:lnSpc>
              <a:buNone/>
            </a:pPr>
            <a:r>
              <a:rPr lang="en-US" sz="2800" dirty="0">
                <a:solidFill>
                  <a:srgbClr val="FFFFFF"/>
                </a:solidFill>
                <a:latin typeface="MiSans" pitchFamily="34" charset="0"/>
                <a:ea typeface="MiSans" pitchFamily="34" charset="-122"/>
                <a:cs typeface="MiSans" pitchFamily="34" charset="-120"/>
              </a:rPr>
              <a:t>Pattern &amp; Practice (Optional)</a:t>
            </a:r>
            <a:endParaRPr lang="en-US" sz="1600" dirty="0"/>
          </a:p>
        </p:txBody>
      </p:sp>
      <p:sp>
        <p:nvSpPr>
          <p:cNvPr id="5" name="Text 2"/>
          <p:cNvSpPr/>
          <p:nvPr/>
        </p:nvSpPr>
        <p:spPr>
          <a:xfrm>
            <a:off x="4281229" y="4913005"/>
            <a:ext cx="4511815" cy="954107"/>
          </a:xfrm>
          <a:prstGeom prst="rect">
            <a:avLst/>
          </a:prstGeom>
          <a:noFill/>
          <a:ln/>
        </p:spPr>
        <p:txBody>
          <a:bodyPr wrap="square" lIns="91440" tIns="45720" rIns="91440" bIns="45720" rtlCol="0" anchor="t">
            <a:spAutoFit/>
          </a:bodyPr>
          <a:lstStyle/>
          <a:p>
            <a:pPr marL="0" indent="0">
              <a:lnSpc>
                <a:spcPct val="100000"/>
              </a:lnSpc>
              <a:buNone/>
            </a:pPr>
            <a:r>
              <a:rPr lang="en-US" sz="2800" dirty="0">
                <a:solidFill>
                  <a:srgbClr val="FFFFFF"/>
                </a:solidFill>
                <a:latin typeface="MiSans" pitchFamily="34" charset="0"/>
                <a:ea typeface="MiSans" pitchFamily="34" charset="-122"/>
                <a:cs typeface="MiSans" pitchFamily="34" charset="-120"/>
              </a:rPr>
              <a:t>Game &amp; Wrap-Up &amp; SC Ticket (Activity 3)</a:t>
            </a:r>
            <a:endParaRPr lang="en-US" sz="1600" dirty="0"/>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5680324" y="3429000"/>
            <a:ext cx="6003310" cy="546100"/>
          </a:xfrm>
          <a:prstGeom prst="rect">
            <a:avLst/>
          </a:prstGeom>
          <a:noFill/>
          <a:ln/>
        </p:spPr>
        <p:txBody>
          <a:bodyPr wrap="square" lIns="91440" tIns="45720" rIns="91440" bIns="45720" rtlCol="0" anchor="t">
            <a:spAutoFit/>
          </a:bodyPr>
          <a:lstStyle/>
          <a:p>
            <a:pPr marL="0" indent="0">
              <a:lnSpc>
                <a:spcPct val="100000"/>
              </a:lnSpc>
              <a:buNone/>
            </a:pPr>
            <a:r>
              <a:rPr lang="en-US" sz="3600" b="1" dirty="0">
                <a:solidFill>
                  <a:srgbClr val="000000"/>
                </a:solidFill>
                <a:latin typeface="MiSans" pitchFamily="34" charset="0"/>
                <a:ea typeface="MiSans" pitchFamily="34" charset="-122"/>
                <a:cs typeface="MiSans" pitchFamily="34" charset="-120"/>
              </a:rPr>
              <a:t>Core Samurai Values</a:t>
            </a:r>
            <a:endParaRPr lang="en-US" sz="1600" dirty="0"/>
          </a:p>
        </p:txBody>
      </p:sp>
      <p:sp>
        <p:nvSpPr>
          <p:cNvPr id="4" name="Text 1"/>
          <p:cNvSpPr/>
          <p:nvPr/>
        </p:nvSpPr>
        <p:spPr>
          <a:xfrm>
            <a:off x="700820" y="1083579"/>
            <a:ext cx="6762322" cy="1200329"/>
          </a:xfrm>
          <a:prstGeom prst="rect">
            <a:avLst/>
          </a:prstGeom>
          <a:noFill/>
          <a:ln/>
        </p:spPr>
        <p:txBody>
          <a:bodyPr wrap="square" lIns="91440" tIns="45720" rIns="91440" bIns="45720" rtlCol="0" anchor="t">
            <a:spAutoFit/>
          </a:bodyPr>
          <a:lstStyle/>
          <a:p>
            <a:pPr marL="0" indent="0">
              <a:lnSpc>
                <a:spcPct val="100000"/>
              </a:lnSpc>
              <a:buNone/>
            </a:pPr>
            <a:r>
              <a:rPr lang="en-US" sz="7200" b="1" dirty="0">
                <a:solidFill>
                  <a:srgbClr val="000000"/>
                </a:solidFill>
                <a:latin typeface="MiSans" pitchFamily="34" charset="0"/>
                <a:ea typeface="MiSans" pitchFamily="34" charset="-122"/>
                <a:cs typeface="MiSans" pitchFamily="34" charset="-120"/>
              </a:rPr>
              <a:t>Topic 02</a:t>
            </a:r>
            <a:endParaRPr lang="en-US" sz="1600" dirty="0"/>
          </a:p>
        </p:txBody>
      </p:sp>
      <p:sp>
        <p:nvSpPr>
          <p:cNvPr id="5" name="Shape 2"/>
          <p:cNvSpPr/>
          <p:nvPr/>
        </p:nvSpPr>
        <p:spPr>
          <a:xfrm>
            <a:off x="11396133" y="0"/>
            <a:ext cx="575002" cy="762000"/>
          </a:xfrm>
          <a:prstGeom prst="rect">
            <a:avLst/>
          </a:prstGeom>
          <a:solidFill>
            <a:srgbClr val="A20F11"/>
          </a:solidFill>
          <a:ln/>
        </p:spPr>
        <p:txBody>
          <a:bodyPr/>
          <a:lstStyle/>
          <a:p>
            <a:endParaRPr lang="en-CN"/>
          </a:p>
        </p:txBody>
      </p:sp>
      <p:sp>
        <p:nvSpPr>
          <p:cNvPr id="6" name="Text 3"/>
          <p:cNvSpPr/>
          <p:nvPr/>
        </p:nvSpPr>
        <p:spPr>
          <a:xfrm>
            <a:off x="11396133" y="0"/>
            <a:ext cx="575002" cy="762000"/>
          </a:xfrm>
          <a:prstGeom prst="rect">
            <a:avLst/>
          </a:prstGeom>
          <a:noFill/>
          <a:ln/>
        </p:spPr>
        <p:txBody>
          <a:bodyPr wrap="square" lIns="45720" tIns="91440" rIns="91440" bIns="45720" rtlCol="0" anchor="ctr"/>
          <a:lstStyle/>
          <a:p>
            <a:pPr marL="0" indent="0">
              <a:lnSpc>
                <a:spcPct val="100000"/>
              </a:lnSpc>
              <a:buNone/>
            </a:pPr>
            <a:endParaRPr lang="en-US" sz="1600" dirty="0"/>
          </a:p>
        </p:txBody>
      </p:sp>
      <p:sp>
        <p:nvSpPr>
          <p:cNvPr id="2" name="TextBox 1">
            <a:extLst>
              <a:ext uri="{FF2B5EF4-FFF2-40B4-BE49-F238E27FC236}">
                <a16:creationId xmlns:a16="http://schemas.microsoft.com/office/drawing/2014/main" id="{BCF78377-41BB-5C74-F5C9-52346A3902A3}"/>
              </a:ext>
            </a:extLst>
          </p:cNvPr>
          <p:cNvSpPr txBox="1"/>
          <p:nvPr/>
        </p:nvSpPr>
        <p:spPr>
          <a:xfrm>
            <a:off x="1733797" y="5320145"/>
            <a:ext cx="4782528" cy="369332"/>
          </a:xfrm>
          <a:prstGeom prst="rect">
            <a:avLst/>
          </a:prstGeom>
          <a:noFill/>
        </p:spPr>
        <p:txBody>
          <a:bodyPr wrap="none" rtlCol="0">
            <a:spAutoFit/>
          </a:bodyPr>
          <a:lstStyle/>
          <a:p>
            <a:r>
              <a:rPr lang="en-US" dirty="0"/>
              <a:t>https://</a:t>
            </a:r>
            <a:r>
              <a:rPr lang="en-US" dirty="0" err="1"/>
              <a:t>www.youtube.com</a:t>
            </a:r>
            <a:r>
              <a:rPr lang="en-US" dirty="0"/>
              <a:t>/</a:t>
            </a:r>
            <a:r>
              <a:rPr lang="en-US" dirty="0" err="1"/>
              <a:t>watch?v</a:t>
            </a:r>
            <a:r>
              <a:rPr lang="en-US" dirty="0"/>
              <a:t>=</a:t>
            </a:r>
            <a:r>
              <a:rPr lang="en-US" dirty="0" err="1"/>
              <a:t>rRFnSzxahFI</a:t>
            </a:r>
            <a:endParaRPr lang="en-CN" dirty="0"/>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1981200" y="2514600"/>
            <a:ext cx="1727200" cy="1219200"/>
          </a:xfrm>
          <a:prstGeom prst="rect">
            <a:avLst/>
          </a:prstGeom>
          <a:noFill/>
          <a:ln/>
        </p:spPr>
        <p:txBody>
          <a:bodyPr wrap="square" lIns="0" tIns="0" rIns="0" bIns="0" rtlCol="0" anchor="ctr"/>
          <a:lstStyle/>
          <a:p>
            <a:pPr marL="0" indent="0">
              <a:lnSpc>
                <a:spcPct val="80000"/>
              </a:lnSpc>
              <a:buNone/>
            </a:pPr>
            <a:r>
              <a:rPr lang="en-US" sz="9600" b="1" dirty="0">
                <a:solidFill>
                  <a:srgbClr val="B01F23"/>
                </a:solidFill>
                <a:latin typeface="Noto Sans SC" pitchFamily="34" charset="0"/>
                <a:ea typeface="Noto Sans SC" pitchFamily="34" charset="-122"/>
                <a:cs typeface="Noto Sans SC" pitchFamily="34" charset="-120"/>
              </a:rPr>
              <a:t>仁</a:t>
            </a:r>
            <a:endParaRPr lang="en-US" sz="1600" dirty="0"/>
          </a:p>
        </p:txBody>
      </p:sp>
      <p:sp>
        <p:nvSpPr>
          <p:cNvPr id="4" name="Text 1"/>
          <p:cNvSpPr/>
          <p:nvPr/>
        </p:nvSpPr>
        <p:spPr>
          <a:xfrm>
            <a:off x="2269430" y="3835400"/>
            <a:ext cx="1155700" cy="508000"/>
          </a:xfrm>
          <a:prstGeom prst="rect">
            <a:avLst/>
          </a:prstGeom>
          <a:noFill/>
          <a:ln/>
        </p:spPr>
        <p:txBody>
          <a:bodyPr wrap="square" lIns="0" tIns="0" rIns="0" bIns="0" rtlCol="0" anchor="ctr"/>
          <a:lstStyle/>
          <a:p>
            <a:pPr marL="0" indent="0">
              <a:lnSpc>
                <a:spcPct val="90000"/>
              </a:lnSpc>
              <a:buNone/>
            </a:pPr>
            <a:r>
              <a:rPr lang="en-US" sz="3600" b="1" dirty="0">
                <a:solidFill>
                  <a:srgbClr val="B01F23"/>
                </a:solidFill>
                <a:latin typeface="Noto Sans SC" pitchFamily="34" charset="0"/>
                <a:ea typeface="Noto Sans SC" pitchFamily="34" charset="-122"/>
                <a:cs typeface="Noto Sans SC" pitchFamily="34" charset="-120"/>
              </a:rPr>
              <a:t>Jin</a:t>
            </a:r>
            <a:endParaRPr lang="en-US" sz="1600" dirty="0"/>
          </a:p>
        </p:txBody>
      </p:sp>
      <p:sp>
        <p:nvSpPr>
          <p:cNvPr id="5" name="Shape 2"/>
          <p:cNvSpPr/>
          <p:nvPr/>
        </p:nvSpPr>
        <p:spPr>
          <a:xfrm>
            <a:off x="4927600" y="2330450"/>
            <a:ext cx="0" cy="2197100"/>
          </a:xfrm>
          <a:prstGeom prst="line">
            <a:avLst/>
          </a:prstGeom>
          <a:noFill/>
          <a:ln w="50800">
            <a:solidFill>
              <a:srgbClr val="C78B3E"/>
            </a:solidFill>
            <a:prstDash val="solid"/>
            <a:headEnd type="none"/>
            <a:tailEnd type="none"/>
          </a:ln>
        </p:spPr>
        <p:txBody>
          <a:bodyPr/>
          <a:lstStyle/>
          <a:p>
            <a:endParaRPr lang="en-CN"/>
          </a:p>
        </p:txBody>
      </p:sp>
      <p:sp>
        <p:nvSpPr>
          <p:cNvPr id="6" name="Text 3"/>
          <p:cNvSpPr/>
          <p:nvPr/>
        </p:nvSpPr>
        <p:spPr>
          <a:xfrm>
            <a:off x="5384800" y="2330450"/>
            <a:ext cx="7061200" cy="508000"/>
          </a:xfrm>
          <a:prstGeom prst="rect">
            <a:avLst/>
          </a:prstGeom>
          <a:noFill/>
          <a:ln/>
        </p:spPr>
        <p:txBody>
          <a:bodyPr wrap="square" lIns="0" tIns="0" rIns="0" bIns="0" rtlCol="0" anchor="ctr"/>
          <a:lstStyle/>
          <a:p>
            <a:pPr marL="0" indent="0">
              <a:lnSpc>
                <a:spcPct val="90000"/>
              </a:lnSpc>
              <a:buNone/>
            </a:pPr>
            <a:r>
              <a:rPr lang="en-US" sz="3600" b="1" dirty="0">
                <a:solidFill>
                  <a:srgbClr val="3A3A3A"/>
                </a:solidFill>
                <a:latin typeface="Noto Sans SC" pitchFamily="34" charset="0"/>
                <a:ea typeface="Noto Sans SC" pitchFamily="34" charset="-122"/>
                <a:cs typeface="Noto Sans SC" pitchFamily="34" charset="-120"/>
              </a:rPr>
              <a:t>Love Beneath Armor</a:t>
            </a:r>
            <a:endParaRPr lang="en-US" sz="1600" dirty="0"/>
          </a:p>
        </p:txBody>
      </p:sp>
      <p:sp>
        <p:nvSpPr>
          <p:cNvPr id="7" name="Text 4"/>
          <p:cNvSpPr/>
          <p:nvPr/>
        </p:nvSpPr>
        <p:spPr>
          <a:xfrm>
            <a:off x="5384800" y="3041650"/>
            <a:ext cx="6553200" cy="1485900"/>
          </a:xfrm>
          <a:prstGeom prst="rect">
            <a:avLst/>
          </a:prstGeom>
          <a:noFill/>
          <a:ln/>
        </p:spPr>
        <p:txBody>
          <a:bodyPr wrap="square" lIns="0" tIns="0" rIns="0" bIns="0" rtlCol="0" anchor="ctr"/>
          <a:lstStyle/>
          <a:p>
            <a:pPr marL="0" indent="0">
              <a:lnSpc>
                <a:spcPct val="140000"/>
              </a:lnSpc>
              <a:buNone/>
            </a:pPr>
            <a:r>
              <a:rPr lang="en-US" sz="1800" dirty="0">
                <a:solidFill>
                  <a:srgbClr val="3A3A3A"/>
                </a:solidFill>
                <a:latin typeface="MiSans" pitchFamily="34" charset="0"/>
                <a:ea typeface="MiSans" pitchFamily="34" charset="-122"/>
                <a:cs typeface="MiSans" pitchFamily="34" charset="-120"/>
              </a:rPr>
              <a:t>The samurai's capacity for </a:t>
            </a:r>
            <a:r>
              <a:rPr lang="en-US" sz="1800" b="1" dirty="0">
                <a:solidFill>
                  <a:srgbClr val="E63946"/>
                </a:solidFill>
                <a:latin typeface="MiSans" pitchFamily="34" charset="0"/>
                <a:ea typeface="MiSans" pitchFamily="34" charset="-122"/>
                <a:cs typeface="MiSans" pitchFamily="34" charset="-120"/>
              </a:rPr>
              <a:t>love, sympathy, and affection</a:t>
            </a:r>
            <a:r>
              <a:rPr lang="en-US" sz="1800" dirty="0">
                <a:solidFill>
                  <a:srgbClr val="3A3A3A"/>
                </a:solidFill>
                <a:latin typeface="MiSans" pitchFamily="34" charset="0"/>
                <a:ea typeface="MiSans" pitchFamily="34" charset="-122"/>
                <a:cs typeface="MiSans" pitchFamily="34" charset="-120"/>
              </a:rPr>
              <a:t>. True strength is not just martial prowess, but the profound power of compassion extended to all, even a defeated foe. It is the virtue that humanizes the warrior.</a:t>
            </a:r>
            <a:endParaRPr lang="en-US" sz="1600" dirty="0"/>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254000" y="1712913"/>
            <a:ext cx="6045200" cy="762000"/>
          </a:xfrm>
          <a:prstGeom prst="rect">
            <a:avLst/>
          </a:prstGeom>
          <a:noFill/>
          <a:ln/>
        </p:spPr>
        <p:txBody>
          <a:bodyPr wrap="square" lIns="0" tIns="0" rIns="0" bIns="0" rtlCol="0" anchor="ctr"/>
          <a:lstStyle/>
          <a:p>
            <a:pPr marL="0" indent="0">
              <a:lnSpc>
                <a:spcPct val="80000"/>
              </a:lnSpc>
              <a:buNone/>
            </a:pPr>
            <a:r>
              <a:rPr lang="en-US" sz="6000" b="1" dirty="0">
                <a:solidFill>
                  <a:srgbClr val="B01F23"/>
                </a:solidFill>
                <a:latin typeface="Noto Sans SC" pitchFamily="34" charset="0"/>
                <a:ea typeface="Noto Sans SC" pitchFamily="34" charset="-122"/>
                <a:cs typeface="Noto Sans SC" pitchFamily="34" charset="-120"/>
              </a:rPr>
              <a:t>礼</a:t>
            </a:r>
            <a:endParaRPr lang="en-US" sz="1600" dirty="0"/>
          </a:p>
        </p:txBody>
      </p:sp>
      <p:sp>
        <p:nvSpPr>
          <p:cNvPr id="4" name="Text 1"/>
          <p:cNvSpPr/>
          <p:nvPr/>
        </p:nvSpPr>
        <p:spPr>
          <a:xfrm>
            <a:off x="254000" y="2474913"/>
            <a:ext cx="6045200" cy="609600"/>
          </a:xfrm>
          <a:prstGeom prst="rect">
            <a:avLst/>
          </a:prstGeom>
          <a:noFill/>
          <a:ln/>
        </p:spPr>
        <p:txBody>
          <a:bodyPr wrap="square" lIns="0" tIns="0" rIns="0" bIns="0" rtlCol="0" anchor="ctr"/>
          <a:lstStyle/>
          <a:p>
            <a:pPr marL="0" indent="0">
              <a:lnSpc>
                <a:spcPct val="80000"/>
              </a:lnSpc>
              <a:buNone/>
            </a:pPr>
            <a:r>
              <a:rPr lang="en-US" sz="4800" b="1" dirty="0">
                <a:solidFill>
                  <a:srgbClr val="3A3A3A"/>
                </a:solidFill>
                <a:latin typeface="Noto Sans SC" pitchFamily="34" charset="0"/>
                <a:ea typeface="Noto Sans SC" pitchFamily="34" charset="-122"/>
                <a:cs typeface="Noto Sans SC" pitchFamily="34" charset="-120"/>
              </a:rPr>
              <a:t>Rei</a:t>
            </a:r>
            <a:endParaRPr lang="en-US" sz="1600" dirty="0"/>
          </a:p>
        </p:txBody>
      </p:sp>
      <p:sp>
        <p:nvSpPr>
          <p:cNvPr id="5" name="Text 2"/>
          <p:cNvSpPr/>
          <p:nvPr/>
        </p:nvSpPr>
        <p:spPr>
          <a:xfrm>
            <a:off x="254000" y="3287713"/>
            <a:ext cx="5537200" cy="1854200"/>
          </a:xfrm>
          <a:prstGeom prst="rect">
            <a:avLst/>
          </a:prstGeom>
          <a:noFill/>
          <a:ln/>
        </p:spPr>
        <p:txBody>
          <a:bodyPr wrap="square" lIns="0" tIns="0" rIns="0" bIns="0" rtlCol="0" anchor="ctr"/>
          <a:lstStyle/>
          <a:p>
            <a:pPr marL="0" indent="0">
              <a:lnSpc>
                <a:spcPct val="140000"/>
              </a:lnSpc>
              <a:buNone/>
            </a:pPr>
            <a:r>
              <a:rPr lang="en-US" sz="1800" dirty="0">
                <a:solidFill>
                  <a:srgbClr val="3A3A3A"/>
                </a:solidFill>
                <a:latin typeface="MiSans" pitchFamily="34" charset="0"/>
                <a:ea typeface="MiSans" pitchFamily="34" charset="-122"/>
                <a:cs typeface="MiSans" pitchFamily="34" charset="-120"/>
              </a:rPr>
              <a:t>Courtesy and respect are the hallmarks of a true warrior. </a:t>
            </a:r>
            <a:r>
              <a:rPr lang="en-US" sz="1800" b="1" dirty="0">
                <a:solidFill>
                  <a:srgbClr val="E63946"/>
                </a:solidFill>
                <a:latin typeface="MiSans" pitchFamily="34" charset="0"/>
                <a:ea typeface="MiSans" pitchFamily="34" charset="-122"/>
                <a:cs typeface="MiSans" pitchFamily="34" charset="-120"/>
              </a:rPr>
              <a:t>礼 (Rei)</a:t>
            </a:r>
            <a:r>
              <a:rPr lang="en-US" sz="1800" dirty="0">
                <a:solidFill>
                  <a:srgbClr val="3A3A3A"/>
                </a:solidFill>
                <a:latin typeface="MiSans" pitchFamily="34" charset="0"/>
                <a:ea typeface="MiSans" pitchFamily="34" charset="-122"/>
                <a:cs typeface="MiSans" pitchFamily="34" charset="-120"/>
              </a:rPr>
              <a:t> dictates that a samurai remains polite and dignified, even towards adversaries. This strategic virtue is both a moral compass and a tactical asset, upholding honor in every encounter.</a:t>
            </a:r>
            <a:endParaRPr lang="en-US" sz="1600" dirty="0"/>
          </a:p>
        </p:txBody>
      </p:sp>
      <p:pic>
        <p:nvPicPr>
          <p:cNvPr id="6" name="Image 1" descr="https://kimi-web-img.moonshot.cn/img/thumbs.dreamstime.com/fb8fb086718770e31abfa61db7fed6c6faee3495.jpg"/>
          <p:cNvPicPr>
            <a:picLocks noChangeAspect="1"/>
          </p:cNvPicPr>
          <p:nvPr/>
        </p:nvPicPr>
        <p:blipFill>
          <a:blip r:embed="rId4"/>
          <a:srcRect t="4421" b="4421"/>
          <a:stretch/>
        </p:blipFill>
        <p:spPr>
          <a:xfrm>
            <a:off x="6096000" y="254000"/>
            <a:ext cx="5842000" cy="4064000"/>
          </a:xfrm>
          <a:prstGeom prst="roundRect">
            <a:avLst>
              <a:gd name="adj" fmla="val 2500"/>
            </a:avLst>
          </a:prstGeom>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254000" y="1701800"/>
            <a:ext cx="12192000" cy="762000"/>
          </a:xfrm>
          <a:prstGeom prst="rect">
            <a:avLst/>
          </a:prstGeom>
          <a:noFill/>
          <a:ln/>
        </p:spPr>
        <p:txBody>
          <a:bodyPr wrap="square" lIns="0" tIns="0" rIns="0" bIns="0" rtlCol="0" anchor="ctr"/>
          <a:lstStyle/>
          <a:p>
            <a:pPr marL="0" indent="0">
              <a:lnSpc>
                <a:spcPct val="80000"/>
              </a:lnSpc>
              <a:buNone/>
            </a:pPr>
            <a:r>
              <a:rPr lang="en-US" sz="6000" b="1" dirty="0">
                <a:solidFill>
                  <a:srgbClr val="B01F23"/>
                </a:solidFill>
                <a:latin typeface="Noto Sans SC" pitchFamily="34" charset="0"/>
                <a:ea typeface="Noto Sans SC" pitchFamily="34" charset="-122"/>
                <a:cs typeface="Noto Sans SC" pitchFamily="34" charset="-120"/>
              </a:rPr>
              <a:t>勇</a:t>
            </a:r>
            <a:endParaRPr lang="en-US" sz="1600" dirty="0"/>
          </a:p>
        </p:txBody>
      </p:sp>
      <p:sp>
        <p:nvSpPr>
          <p:cNvPr id="4" name="Text 1"/>
          <p:cNvSpPr/>
          <p:nvPr/>
        </p:nvSpPr>
        <p:spPr>
          <a:xfrm>
            <a:off x="254000" y="2463800"/>
            <a:ext cx="12192000" cy="508000"/>
          </a:xfrm>
          <a:prstGeom prst="rect">
            <a:avLst/>
          </a:prstGeom>
          <a:noFill/>
          <a:ln/>
        </p:spPr>
        <p:txBody>
          <a:bodyPr wrap="square" lIns="0" tIns="0" rIns="0" bIns="0" rtlCol="0" anchor="ctr"/>
          <a:lstStyle/>
          <a:p>
            <a:pPr marL="0" indent="0">
              <a:lnSpc>
                <a:spcPct val="90000"/>
              </a:lnSpc>
              <a:buNone/>
            </a:pPr>
            <a:r>
              <a:rPr lang="en-US" sz="3600" b="1" dirty="0">
                <a:solidFill>
                  <a:srgbClr val="3A3A3A"/>
                </a:solidFill>
                <a:latin typeface="Noto Sans SC" pitchFamily="34" charset="0"/>
                <a:ea typeface="Noto Sans SC" pitchFamily="34" charset="-122"/>
                <a:cs typeface="Noto Sans SC" pitchFamily="34" charset="-120"/>
              </a:rPr>
              <a:t>Yū: Heroic Courage</a:t>
            </a:r>
            <a:endParaRPr lang="en-US" sz="1600" dirty="0"/>
          </a:p>
        </p:txBody>
      </p:sp>
      <p:sp>
        <p:nvSpPr>
          <p:cNvPr id="5" name="Text 2"/>
          <p:cNvSpPr/>
          <p:nvPr/>
        </p:nvSpPr>
        <p:spPr>
          <a:xfrm>
            <a:off x="254000" y="3073400"/>
            <a:ext cx="9753600" cy="609600"/>
          </a:xfrm>
          <a:prstGeom prst="rect">
            <a:avLst/>
          </a:prstGeom>
          <a:noFill/>
          <a:ln/>
        </p:spPr>
        <p:txBody>
          <a:bodyPr wrap="square" lIns="0" tIns="0" rIns="0" bIns="0" rtlCol="0" anchor="ctr"/>
          <a:lstStyle/>
          <a:p>
            <a:pPr marL="0" indent="0" algn="ctr">
              <a:lnSpc>
                <a:spcPct val="130000"/>
              </a:lnSpc>
              <a:buNone/>
            </a:pPr>
            <a:r>
              <a:rPr lang="en-US" sz="1600" dirty="0">
                <a:solidFill>
                  <a:srgbClr val="3A3A3A"/>
                </a:solidFill>
                <a:latin typeface="MiSans" pitchFamily="34" charset="0"/>
                <a:ea typeface="MiSans" pitchFamily="34" charset="-122"/>
                <a:cs typeface="MiSans" pitchFamily="34" charset="-120"/>
              </a:rPr>
              <a:t>More than mere fearlessness, it is the valor to act rightly, even when afraid. It is the bridge between fear and recklessness.</a:t>
            </a:r>
            <a:endParaRPr lang="en-US" sz="1600" dirty="0"/>
          </a:p>
        </p:txBody>
      </p:sp>
      <p:sp>
        <p:nvSpPr>
          <p:cNvPr id="6" name="Text 3"/>
          <p:cNvSpPr/>
          <p:nvPr/>
        </p:nvSpPr>
        <p:spPr>
          <a:xfrm>
            <a:off x="203200" y="4292600"/>
            <a:ext cx="2349500" cy="406400"/>
          </a:xfrm>
          <a:prstGeom prst="rect">
            <a:avLst/>
          </a:prstGeom>
          <a:noFill/>
          <a:ln/>
        </p:spPr>
        <p:txBody>
          <a:bodyPr wrap="square" lIns="0" tIns="0" rIns="0" bIns="0" rtlCol="0" anchor="ctr"/>
          <a:lstStyle/>
          <a:p>
            <a:pPr marL="0" indent="0" algn="ctr">
              <a:lnSpc>
                <a:spcPct val="110000"/>
              </a:lnSpc>
              <a:buNone/>
            </a:pPr>
            <a:r>
              <a:rPr lang="en-US" sz="2400" b="1" dirty="0">
                <a:solidFill>
                  <a:srgbClr val="C78B3E"/>
                </a:solidFill>
                <a:latin typeface="Noto Sans SC" pitchFamily="34" charset="0"/>
                <a:ea typeface="Noto Sans SC" pitchFamily="34" charset="-122"/>
                <a:cs typeface="Noto Sans SC" pitchFamily="34" charset="-120"/>
              </a:rPr>
              <a:t>Fear</a:t>
            </a:r>
            <a:endParaRPr lang="en-US" sz="1600" dirty="0"/>
          </a:p>
        </p:txBody>
      </p:sp>
      <p:sp>
        <p:nvSpPr>
          <p:cNvPr id="7" name="Text 4"/>
          <p:cNvSpPr/>
          <p:nvPr/>
        </p:nvSpPr>
        <p:spPr>
          <a:xfrm>
            <a:off x="203200" y="4699000"/>
            <a:ext cx="2349500" cy="254000"/>
          </a:xfrm>
          <a:prstGeom prst="rect">
            <a:avLst/>
          </a:prstGeom>
          <a:noFill/>
          <a:ln/>
        </p:spPr>
        <p:txBody>
          <a:bodyPr wrap="square" lIns="0" tIns="0" rIns="0" bIns="0" rtlCol="0" anchor="ctr"/>
          <a:lstStyle/>
          <a:p>
            <a:pPr marL="0" indent="0" algn="ctr">
              <a:lnSpc>
                <a:spcPct val="120000"/>
              </a:lnSpc>
              <a:buNone/>
            </a:pPr>
            <a:r>
              <a:rPr lang="en-US" sz="1400" dirty="0">
                <a:solidFill>
                  <a:srgbClr val="000000"/>
                </a:solidFill>
                <a:latin typeface="MiSans" pitchFamily="34" charset="0"/>
                <a:ea typeface="MiSans" pitchFamily="34" charset="-122"/>
                <a:cs typeface="MiSans" pitchFamily="34" charset="-120"/>
              </a:rPr>
              <a:t>Inaction due to danger</a:t>
            </a:r>
            <a:endParaRPr lang="en-US" sz="1600" dirty="0"/>
          </a:p>
        </p:txBody>
      </p:sp>
      <p:sp>
        <p:nvSpPr>
          <p:cNvPr id="8" name="Shape 5"/>
          <p:cNvSpPr/>
          <p:nvPr/>
        </p:nvSpPr>
        <p:spPr>
          <a:xfrm>
            <a:off x="2507555" y="4597400"/>
            <a:ext cx="1879600" cy="50800"/>
          </a:xfrm>
          <a:custGeom>
            <a:avLst/>
            <a:gdLst/>
            <a:ahLst/>
            <a:cxnLst/>
            <a:rect l="l" t="t" r="r" b="b"/>
            <a:pathLst>
              <a:path w="1879600" h="50800">
                <a:moveTo>
                  <a:pt x="0" y="0"/>
                </a:moveTo>
                <a:lnTo>
                  <a:pt x="1879600" y="0"/>
                </a:lnTo>
                <a:lnTo>
                  <a:pt x="1879600" y="50800"/>
                </a:lnTo>
                <a:lnTo>
                  <a:pt x="0" y="50800"/>
                </a:lnTo>
                <a:lnTo>
                  <a:pt x="0" y="0"/>
                </a:lnTo>
                <a:close/>
              </a:path>
            </a:pathLst>
          </a:custGeom>
          <a:solidFill>
            <a:srgbClr val="D1D5DC"/>
          </a:solidFill>
          <a:ln/>
        </p:spPr>
        <p:txBody>
          <a:bodyPr/>
          <a:lstStyle/>
          <a:p>
            <a:endParaRPr lang="en-CN"/>
          </a:p>
        </p:txBody>
      </p:sp>
      <p:sp>
        <p:nvSpPr>
          <p:cNvPr id="9" name="Shape 6"/>
          <p:cNvSpPr/>
          <p:nvPr/>
        </p:nvSpPr>
        <p:spPr>
          <a:xfrm>
            <a:off x="3242270" y="4419600"/>
            <a:ext cx="406400" cy="406400"/>
          </a:xfrm>
          <a:custGeom>
            <a:avLst/>
            <a:gdLst/>
            <a:ahLst/>
            <a:cxnLst/>
            <a:rect l="l" t="t" r="r" b="b"/>
            <a:pathLst>
              <a:path w="406400" h="406400">
                <a:moveTo>
                  <a:pt x="203200" y="0"/>
                </a:moveTo>
                <a:lnTo>
                  <a:pt x="203200" y="0"/>
                </a:lnTo>
                <a:cubicBezTo>
                  <a:pt x="315349" y="0"/>
                  <a:pt x="406400" y="91051"/>
                  <a:pt x="406400" y="203200"/>
                </a:cubicBezTo>
                <a:lnTo>
                  <a:pt x="406400" y="203200"/>
                </a:lnTo>
                <a:cubicBezTo>
                  <a:pt x="406400" y="315349"/>
                  <a:pt x="315349" y="406400"/>
                  <a:pt x="203200" y="406400"/>
                </a:cubicBezTo>
                <a:lnTo>
                  <a:pt x="203200" y="406400"/>
                </a:lnTo>
                <a:cubicBezTo>
                  <a:pt x="91051" y="406400"/>
                  <a:pt x="0" y="315349"/>
                  <a:pt x="0" y="203200"/>
                </a:cubicBezTo>
                <a:lnTo>
                  <a:pt x="0" y="203200"/>
                </a:lnTo>
                <a:cubicBezTo>
                  <a:pt x="0" y="91051"/>
                  <a:pt x="91051" y="0"/>
                  <a:pt x="203200" y="0"/>
                </a:cubicBezTo>
                <a:close/>
              </a:path>
            </a:pathLst>
          </a:custGeom>
          <a:solidFill>
            <a:srgbClr val="E63946"/>
          </a:solidFill>
          <a:ln/>
        </p:spPr>
        <p:txBody>
          <a:bodyPr/>
          <a:lstStyle/>
          <a:p>
            <a:endParaRPr lang="en-CN"/>
          </a:p>
        </p:txBody>
      </p:sp>
      <p:sp>
        <p:nvSpPr>
          <p:cNvPr id="10" name="Shape 7"/>
          <p:cNvSpPr/>
          <p:nvPr/>
        </p:nvSpPr>
        <p:spPr>
          <a:xfrm>
            <a:off x="3334345" y="4508500"/>
            <a:ext cx="228600" cy="228600"/>
          </a:xfrm>
          <a:custGeom>
            <a:avLst/>
            <a:gdLst/>
            <a:ahLst/>
            <a:cxnLst/>
            <a:rect l="l" t="t" r="r" b="b"/>
            <a:pathLst>
              <a:path w="228600" h="228600">
                <a:moveTo>
                  <a:pt x="14288" y="14288"/>
                </a:moveTo>
                <a:cubicBezTo>
                  <a:pt x="6385" y="14288"/>
                  <a:pt x="0" y="20672"/>
                  <a:pt x="0" y="28575"/>
                </a:cubicBezTo>
                <a:cubicBezTo>
                  <a:pt x="0" y="36478"/>
                  <a:pt x="6385" y="42863"/>
                  <a:pt x="14288" y="42863"/>
                </a:cubicBezTo>
                <a:lnTo>
                  <a:pt x="17859" y="42863"/>
                </a:lnTo>
                <a:lnTo>
                  <a:pt x="17859" y="71438"/>
                </a:lnTo>
                <a:lnTo>
                  <a:pt x="0" y="71438"/>
                </a:lnTo>
                <a:lnTo>
                  <a:pt x="0" y="121444"/>
                </a:lnTo>
                <a:cubicBezTo>
                  <a:pt x="16788" y="125641"/>
                  <a:pt x="28575" y="140732"/>
                  <a:pt x="28575" y="158055"/>
                </a:cubicBezTo>
                <a:lnTo>
                  <a:pt x="28575" y="200025"/>
                </a:lnTo>
                <a:cubicBezTo>
                  <a:pt x="28575" y="207928"/>
                  <a:pt x="34960" y="214313"/>
                  <a:pt x="42863" y="214313"/>
                </a:cubicBezTo>
                <a:lnTo>
                  <a:pt x="57150" y="214313"/>
                </a:lnTo>
                <a:cubicBezTo>
                  <a:pt x="65053" y="214313"/>
                  <a:pt x="71438" y="207928"/>
                  <a:pt x="71438" y="200025"/>
                </a:cubicBezTo>
                <a:lnTo>
                  <a:pt x="71438" y="171450"/>
                </a:lnTo>
                <a:cubicBezTo>
                  <a:pt x="71438" y="147786"/>
                  <a:pt x="90636" y="128588"/>
                  <a:pt x="114300" y="128588"/>
                </a:cubicBezTo>
                <a:cubicBezTo>
                  <a:pt x="137964" y="128588"/>
                  <a:pt x="157163" y="147786"/>
                  <a:pt x="157163" y="171450"/>
                </a:cubicBezTo>
                <a:lnTo>
                  <a:pt x="157163" y="200025"/>
                </a:lnTo>
                <a:cubicBezTo>
                  <a:pt x="157163" y="207928"/>
                  <a:pt x="163547" y="214313"/>
                  <a:pt x="171450" y="214313"/>
                </a:cubicBezTo>
                <a:lnTo>
                  <a:pt x="185738" y="214313"/>
                </a:lnTo>
                <a:cubicBezTo>
                  <a:pt x="193640" y="214313"/>
                  <a:pt x="200025" y="207928"/>
                  <a:pt x="200025" y="200025"/>
                </a:cubicBezTo>
                <a:lnTo>
                  <a:pt x="200025" y="158055"/>
                </a:lnTo>
                <a:cubicBezTo>
                  <a:pt x="200025" y="140732"/>
                  <a:pt x="211812" y="125641"/>
                  <a:pt x="228600" y="121444"/>
                </a:cubicBezTo>
                <a:lnTo>
                  <a:pt x="228600" y="71438"/>
                </a:lnTo>
                <a:lnTo>
                  <a:pt x="210741" y="71438"/>
                </a:lnTo>
                <a:lnTo>
                  <a:pt x="210741" y="42863"/>
                </a:lnTo>
                <a:lnTo>
                  <a:pt x="214313" y="42863"/>
                </a:lnTo>
                <a:cubicBezTo>
                  <a:pt x="222215" y="42863"/>
                  <a:pt x="228600" y="36478"/>
                  <a:pt x="228600" y="28575"/>
                </a:cubicBezTo>
                <a:cubicBezTo>
                  <a:pt x="228600" y="20672"/>
                  <a:pt x="222215" y="14288"/>
                  <a:pt x="214313" y="14288"/>
                </a:cubicBezTo>
                <a:lnTo>
                  <a:pt x="14288" y="14288"/>
                </a:lnTo>
                <a:close/>
                <a:moveTo>
                  <a:pt x="189309" y="42863"/>
                </a:moveTo>
                <a:lnTo>
                  <a:pt x="189309" y="71438"/>
                </a:lnTo>
                <a:lnTo>
                  <a:pt x="153591" y="71438"/>
                </a:lnTo>
                <a:lnTo>
                  <a:pt x="153591" y="42863"/>
                </a:lnTo>
                <a:lnTo>
                  <a:pt x="189309" y="42863"/>
                </a:lnTo>
                <a:close/>
                <a:moveTo>
                  <a:pt x="132159" y="42863"/>
                </a:moveTo>
                <a:lnTo>
                  <a:pt x="132159" y="71438"/>
                </a:lnTo>
                <a:lnTo>
                  <a:pt x="96441" y="71438"/>
                </a:lnTo>
                <a:lnTo>
                  <a:pt x="96441" y="42863"/>
                </a:lnTo>
                <a:lnTo>
                  <a:pt x="132159" y="42863"/>
                </a:lnTo>
                <a:close/>
                <a:moveTo>
                  <a:pt x="39291" y="42863"/>
                </a:moveTo>
                <a:lnTo>
                  <a:pt x="75009" y="42863"/>
                </a:lnTo>
                <a:lnTo>
                  <a:pt x="75009" y="71438"/>
                </a:lnTo>
                <a:lnTo>
                  <a:pt x="39291" y="71438"/>
                </a:lnTo>
                <a:lnTo>
                  <a:pt x="39291" y="42863"/>
                </a:lnTo>
                <a:close/>
              </a:path>
            </a:pathLst>
          </a:custGeom>
          <a:solidFill>
            <a:srgbClr val="FFFFFF"/>
          </a:solidFill>
          <a:ln/>
        </p:spPr>
        <p:txBody>
          <a:bodyPr/>
          <a:lstStyle/>
          <a:p>
            <a:endParaRPr lang="en-CN"/>
          </a:p>
        </p:txBody>
      </p:sp>
      <p:sp>
        <p:nvSpPr>
          <p:cNvPr id="11" name="Shape 8"/>
          <p:cNvSpPr/>
          <p:nvPr/>
        </p:nvSpPr>
        <p:spPr>
          <a:xfrm>
            <a:off x="4383385" y="4089400"/>
            <a:ext cx="3314700" cy="1066800"/>
          </a:xfrm>
          <a:custGeom>
            <a:avLst/>
            <a:gdLst/>
            <a:ahLst/>
            <a:cxnLst/>
            <a:rect l="l" t="t" r="r" b="b"/>
            <a:pathLst>
              <a:path w="3314700" h="1066800">
                <a:moveTo>
                  <a:pt x="101602" y="0"/>
                </a:moveTo>
                <a:lnTo>
                  <a:pt x="3213098" y="0"/>
                </a:lnTo>
                <a:cubicBezTo>
                  <a:pt x="3269211" y="0"/>
                  <a:pt x="3314700" y="45489"/>
                  <a:pt x="3314700" y="101602"/>
                </a:cubicBezTo>
                <a:lnTo>
                  <a:pt x="3314700" y="965198"/>
                </a:lnTo>
                <a:cubicBezTo>
                  <a:pt x="3314700" y="1021311"/>
                  <a:pt x="3269211" y="1066800"/>
                  <a:pt x="3213098" y="1066800"/>
                </a:cubicBezTo>
                <a:lnTo>
                  <a:pt x="101602" y="1066800"/>
                </a:lnTo>
                <a:cubicBezTo>
                  <a:pt x="45489" y="1066800"/>
                  <a:pt x="0" y="1021311"/>
                  <a:pt x="0" y="965198"/>
                </a:cubicBezTo>
                <a:lnTo>
                  <a:pt x="0" y="101602"/>
                </a:lnTo>
                <a:cubicBezTo>
                  <a:pt x="0" y="45526"/>
                  <a:pt x="45526" y="0"/>
                  <a:pt x="101602" y="0"/>
                </a:cubicBezTo>
                <a:close/>
              </a:path>
            </a:pathLst>
          </a:custGeom>
          <a:solidFill>
            <a:srgbClr val="E5E7EB">
              <a:alpha val="50196"/>
            </a:srgbClr>
          </a:solidFill>
          <a:ln/>
        </p:spPr>
        <p:txBody>
          <a:bodyPr/>
          <a:lstStyle/>
          <a:p>
            <a:endParaRPr lang="en-CN"/>
          </a:p>
        </p:txBody>
      </p:sp>
      <p:sp>
        <p:nvSpPr>
          <p:cNvPr id="12" name="Text 9"/>
          <p:cNvSpPr/>
          <p:nvPr/>
        </p:nvSpPr>
        <p:spPr>
          <a:xfrm>
            <a:off x="4332585" y="4292600"/>
            <a:ext cx="3416300" cy="406400"/>
          </a:xfrm>
          <a:prstGeom prst="rect">
            <a:avLst/>
          </a:prstGeom>
          <a:noFill/>
          <a:ln/>
        </p:spPr>
        <p:txBody>
          <a:bodyPr wrap="square" lIns="0" tIns="0" rIns="0" bIns="0" rtlCol="0" anchor="ctr"/>
          <a:lstStyle/>
          <a:p>
            <a:pPr marL="0" indent="0" algn="ctr">
              <a:lnSpc>
                <a:spcPct val="110000"/>
              </a:lnSpc>
              <a:buNone/>
            </a:pPr>
            <a:r>
              <a:rPr lang="en-US" sz="2400" b="1" dirty="0">
                <a:solidFill>
                  <a:srgbClr val="B01F23"/>
                </a:solidFill>
                <a:latin typeface="Noto Sans SC" pitchFamily="34" charset="0"/>
                <a:ea typeface="Noto Sans SC" pitchFamily="34" charset="-122"/>
                <a:cs typeface="Noto Sans SC" pitchFamily="34" charset="-120"/>
              </a:rPr>
              <a:t>Heroic Courage (Yū)</a:t>
            </a:r>
            <a:endParaRPr lang="en-US" sz="1600" dirty="0"/>
          </a:p>
        </p:txBody>
      </p:sp>
      <p:sp>
        <p:nvSpPr>
          <p:cNvPr id="13" name="Text 10"/>
          <p:cNvSpPr/>
          <p:nvPr/>
        </p:nvSpPr>
        <p:spPr>
          <a:xfrm>
            <a:off x="4332585" y="4699000"/>
            <a:ext cx="3416300" cy="254000"/>
          </a:xfrm>
          <a:prstGeom prst="rect">
            <a:avLst/>
          </a:prstGeom>
          <a:noFill/>
          <a:ln/>
        </p:spPr>
        <p:txBody>
          <a:bodyPr wrap="square" lIns="0" tIns="0" rIns="0" bIns="0" rtlCol="0" anchor="ctr"/>
          <a:lstStyle/>
          <a:p>
            <a:pPr marL="0" indent="0" algn="ctr">
              <a:lnSpc>
                <a:spcPct val="120000"/>
              </a:lnSpc>
              <a:buNone/>
            </a:pPr>
            <a:r>
              <a:rPr lang="en-US" sz="1400" dirty="0">
                <a:solidFill>
                  <a:srgbClr val="000000"/>
                </a:solidFill>
                <a:latin typeface="MiSans" pitchFamily="34" charset="0"/>
                <a:ea typeface="MiSans" pitchFamily="34" charset="-122"/>
                <a:cs typeface="MiSans" pitchFamily="34" charset="-120"/>
              </a:rPr>
              <a:t>Calculated, noble action</a:t>
            </a:r>
            <a:endParaRPr lang="en-US" sz="1600" dirty="0"/>
          </a:p>
        </p:txBody>
      </p:sp>
      <p:sp>
        <p:nvSpPr>
          <p:cNvPr id="14" name="Shape 11"/>
          <p:cNvSpPr/>
          <p:nvPr/>
        </p:nvSpPr>
        <p:spPr>
          <a:xfrm>
            <a:off x="7702054" y="4597400"/>
            <a:ext cx="1879600" cy="50800"/>
          </a:xfrm>
          <a:custGeom>
            <a:avLst/>
            <a:gdLst/>
            <a:ahLst/>
            <a:cxnLst/>
            <a:rect l="l" t="t" r="r" b="b"/>
            <a:pathLst>
              <a:path w="1879600" h="50800">
                <a:moveTo>
                  <a:pt x="0" y="0"/>
                </a:moveTo>
                <a:lnTo>
                  <a:pt x="1879600" y="0"/>
                </a:lnTo>
                <a:lnTo>
                  <a:pt x="1879600" y="50800"/>
                </a:lnTo>
                <a:lnTo>
                  <a:pt x="0" y="50800"/>
                </a:lnTo>
                <a:lnTo>
                  <a:pt x="0" y="0"/>
                </a:lnTo>
                <a:close/>
              </a:path>
            </a:pathLst>
          </a:custGeom>
          <a:solidFill>
            <a:srgbClr val="D1D5DC"/>
          </a:solidFill>
          <a:ln/>
        </p:spPr>
        <p:txBody>
          <a:bodyPr/>
          <a:lstStyle/>
          <a:p>
            <a:endParaRPr lang="en-CN"/>
          </a:p>
        </p:txBody>
      </p:sp>
      <p:sp>
        <p:nvSpPr>
          <p:cNvPr id="15" name="Shape 12"/>
          <p:cNvSpPr/>
          <p:nvPr/>
        </p:nvSpPr>
        <p:spPr>
          <a:xfrm>
            <a:off x="8436769" y="4419600"/>
            <a:ext cx="406400" cy="406400"/>
          </a:xfrm>
          <a:custGeom>
            <a:avLst/>
            <a:gdLst/>
            <a:ahLst/>
            <a:cxnLst/>
            <a:rect l="l" t="t" r="r" b="b"/>
            <a:pathLst>
              <a:path w="406400" h="406400">
                <a:moveTo>
                  <a:pt x="203200" y="0"/>
                </a:moveTo>
                <a:lnTo>
                  <a:pt x="203200" y="0"/>
                </a:lnTo>
                <a:cubicBezTo>
                  <a:pt x="315349" y="0"/>
                  <a:pt x="406400" y="91051"/>
                  <a:pt x="406400" y="203200"/>
                </a:cubicBezTo>
                <a:lnTo>
                  <a:pt x="406400" y="203200"/>
                </a:lnTo>
                <a:cubicBezTo>
                  <a:pt x="406400" y="315349"/>
                  <a:pt x="315349" y="406400"/>
                  <a:pt x="203200" y="406400"/>
                </a:cubicBezTo>
                <a:lnTo>
                  <a:pt x="203200" y="406400"/>
                </a:lnTo>
                <a:cubicBezTo>
                  <a:pt x="91051" y="406400"/>
                  <a:pt x="0" y="315349"/>
                  <a:pt x="0" y="203200"/>
                </a:cubicBezTo>
                <a:lnTo>
                  <a:pt x="0" y="203200"/>
                </a:lnTo>
                <a:cubicBezTo>
                  <a:pt x="0" y="91051"/>
                  <a:pt x="91051" y="0"/>
                  <a:pt x="203200" y="0"/>
                </a:cubicBezTo>
                <a:close/>
              </a:path>
            </a:pathLst>
          </a:custGeom>
          <a:solidFill>
            <a:srgbClr val="E63946"/>
          </a:solidFill>
          <a:ln/>
        </p:spPr>
        <p:txBody>
          <a:bodyPr/>
          <a:lstStyle/>
          <a:p>
            <a:endParaRPr lang="en-CN"/>
          </a:p>
        </p:txBody>
      </p:sp>
      <p:sp>
        <p:nvSpPr>
          <p:cNvPr id="16" name="Shape 13"/>
          <p:cNvSpPr/>
          <p:nvPr/>
        </p:nvSpPr>
        <p:spPr>
          <a:xfrm>
            <a:off x="8528844" y="4508500"/>
            <a:ext cx="228600" cy="228600"/>
          </a:xfrm>
          <a:custGeom>
            <a:avLst/>
            <a:gdLst/>
            <a:ahLst/>
            <a:cxnLst/>
            <a:rect l="l" t="t" r="r" b="b"/>
            <a:pathLst>
              <a:path w="228600" h="228600">
                <a:moveTo>
                  <a:pt x="14288" y="14288"/>
                </a:moveTo>
                <a:cubicBezTo>
                  <a:pt x="6385" y="14288"/>
                  <a:pt x="0" y="20672"/>
                  <a:pt x="0" y="28575"/>
                </a:cubicBezTo>
                <a:cubicBezTo>
                  <a:pt x="0" y="36478"/>
                  <a:pt x="6385" y="42863"/>
                  <a:pt x="14288" y="42863"/>
                </a:cubicBezTo>
                <a:lnTo>
                  <a:pt x="17859" y="42863"/>
                </a:lnTo>
                <a:lnTo>
                  <a:pt x="17859" y="71438"/>
                </a:lnTo>
                <a:lnTo>
                  <a:pt x="0" y="71438"/>
                </a:lnTo>
                <a:lnTo>
                  <a:pt x="0" y="121444"/>
                </a:lnTo>
                <a:cubicBezTo>
                  <a:pt x="16788" y="125641"/>
                  <a:pt x="28575" y="140732"/>
                  <a:pt x="28575" y="158055"/>
                </a:cubicBezTo>
                <a:lnTo>
                  <a:pt x="28575" y="200025"/>
                </a:lnTo>
                <a:cubicBezTo>
                  <a:pt x="28575" y="207928"/>
                  <a:pt x="34960" y="214313"/>
                  <a:pt x="42863" y="214313"/>
                </a:cubicBezTo>
                <a:lnTo>
                  <a:pt x="57150" y="214313"/>
                </a:lnTo>
                <a:cubicBezTo>
                  <a:pt x="65053" y="214313"/>
                  <a:pt x="71438" y="207928"/>
                  <a:pt x="71438" y="200025"/>
                </a:cubicBezTo>
                <a:lnTo>
                  <a:pt x="71438" y="171450"/>
                </a:lnTo>
                <a:cubicBezTo>
                  <a:pt x="71438" y="147786"/>
                  <a:pt x="90636" y="128588"/>
                  <a:pt x="114300" y="128588"/>
                </a:cubicBezTo>
                <a:cubicBezTo>
                  <a:pt x="137964" y="128588"/>
                  <a:pt x="157163" y="147786"/>
                  <a:pt x="157163" y="171450"/>
                </a:cubicBezTo>
                <a:lnTo>
                  <a:pt x="157163" y="200025"/>
                </a:lnTo>
                <a:cubicBezTo>
                  <a:pt x="157163" y="207928"/>
                  <a:pt x="163547" y="214313"/>
                  <a:pt x="171450" y="214313"/>
                </a:cubicBezTo>
                <a:lnTo>
                  <a:pt x="185738" y="214313"/>
                </a:lnTo>
                <a:cubicBezTo>
                  <a:pt x="193640" y="214313"/>
                  <a:pt x="200025" y="207928"/>
                  <a:pt x="200025" y="200025"/>
                </a:cubicBezTo>
                <a:lnTo>
                  <a:pt x="200025" y="158055"/>
                </a:lnTo>
                <a:cubicBezTo>
                  <a:pt x="200025" y="140732"/>
                  <a:pt x="211812" y="125641"/>
                  <a:pt x="228600" y="121444"/>
                </a:cubicBezTo>
                <a:lnTo>
                  <a:pt x="228600" y="71438"/>
                </a:lnTo>
                <a:lnTo>
                  <a:pt x="210741" y="71438"/>
                </a:lnTo>
                <a:lnTo>
                  <a:pt x="210741" y="42863"/>
                </a:lnTo>
                <a:lnTo>
                  <a:pt x="214313" y="42863"/>
                </a:lnTo>
                <a:cubicBezTo>
                  <a:pt x="222215" y="42863"/>
                  <a:pt x="228600" y="36478"/>
                  <a:pt x="228600" y="28575"/>
                </a:cubicBezTo>
                <a:cubicBezTo>
                  <a:pt x="228600" y="20672"/>
                  <a:pt x="222215" y="14288"/>
                  <a:pt x="214313" y="14288"/>
                </a:cubicBezTo>
                <a:lnTo>
                  <a:pt x="14288" y="14288"/>
                </a:lnTo>
                <a:close/>
                <a:moveTo>
                  <a:pt x="189309" y="42863"/>
                </a:moveTo>
                <a:lnTo>
                  <a:pt x="189309" y="71438"/>
                </a:lnTo>
                <a:lnTo>
                  <a:pt x="153591" y="71438"/>
                </a:lnTo>
                <a:lnTo>
                  <a:pt x="153591" y="42863"/>
                </a:lnTo>
                <a:lnTo>
                  <a:pt x="189309" y="42863"/>
                </a:lnTo>
                <a:close/>
                <a:moveTo>
                  <a:pt x="132159" y="42863"/>
                </a:moveTo>
                <a:lnTo>
                  <a:pt x="132159" y="71438"/>
                </a:lnTo>
                <a:lnTo>
                  <a:pt x="96441" y="71438"/>
                </a:lnTo>
                <a:lnTo>
                  <a:pt x="96441" y="42863"/>
                </a:lnTo>
                <a:lnTo>
                  <a:pt x="132159" y="42863"/>
                </a:lnTo>
                <a:close/>
                <a:moveTo>
                  <a:pt x="39291" y="42863"/>
                </a:moveTo>
                <a:lnTo>
                  <a:pt x="75009" y="42863"/>
                </a:lnTo>
                <a:lnTo>
                  <a:pt x="75009" y="71438"/>
                </a:lnTo>
                <a:lnTo>
                  <a:pt x="39291" y="71438"/>
                </a:lnTo>
                <a:lnTo>
                  <a:pt x="39291" y="42863"/>
                </a:lnTo>
                <a:close/>
              </a:path>
            </a:pathLst>
          </a:custGeom>
          <a:solidFill>
            <a:srgbClr val="FFFFFF"/>
          </a:solidFill>
          <a:ln/>
        </p:spPr>
        <p:txBody>
          <a:bodyPr/>
          <a:lstStyle/>
          <a:p>
            <a:endParaRPr lang="en-CN"/>
          </a:p>
        </p:txBody>
      </p:sp>
      <p:sp>
        <p:nvSpPr>
          <p:cNvPr id="17" name="Text 14"/>
          <p:cNvSpPr/>
          <p:nvPr/>
        </p:nvSpPr>
        <p:spPr>
          <a:xfrm>
            <a:off x="9527084" y="4292600"/>
            <a:ext cx="2463800" cy="406400"/>
          </a:xfrm>
          <a:prstGeom prst="rect">
            <a:avLst/>
          </a:prstGeom>
          <a:noFill/>
          <a:ln/>
        </p:spPr>
        <p:txBody>
          <a:bodyPr wrap="square" lIns="0" tIns="0" rIns="0" bIns="0" rtlCol="0" anchor="ctr"/>
          <a:lstStyle/>
          <a:p>
            <a:pPr marL="0" indent="0" algn="ctr">
              <a:lnSpc>
                <a:spcPct val="110000"/>
              </a:lnSpc>
              <a:buNone/>
            </a:pPr>
            <a:r>
              <a:rPr lang="en-US" sz="2400" b="1" dirty="0">
                <a:solidFill>
                  <a:srgbClr val="C78B3E"/>
                </a:solidFill>
                <a:latin typeface="Noto Sans SC" pitchFamily="34" charset="0"/>
                <a:ea typeface="Noto Sans SC" pitchFamily="34" charset="-122"/>
                <a:cs typeface="Noto Sans SC" pitchFamily="34" charset="-120"/>
              </a:rPr>
              <a:t>Recklessness</a:t>
            </a:r>
            <a:endParaRPr lang="en-US" sz="1600" dirty="0"/>
          </a:p>
        </p:txBody>
      </p:sp>
      <p:sp>
        <p:nvSpPr>
          <p:cNvPr id="18" name="Text 15"/>
          <p:cNvSpPr/>
          <p:nvPr/>
        </p:nvSpPr>
        <p:spPr>
          <a:xfrm>
            <a:off x="9527084" y="4699000"/>
            <a:ext cx="2463800" cy="254000"/>
          </a:xfrm>
          <a:prstGeom prst="rect">
            <a:avLst/>
          </a:prstGeom>
          <a:noFill/>
          <a:ln/>
        </p:spPr>
        <p:txBody>
          <a:bodyPr wrap="square" lIns="0" tIns="0" rIns="0" bIns="0" rtlCol="0" anchor="ctr"/>
          <a:lstStyle/>
          <a:p>
            <a:pPr marL="0" indent="0" algn="ctr">
              <a:lnSpc>
                <a:spcPct val="120000"/>
              </a:lnSpc>
              <a:buNone/>
            </a:pPr>
            <a:r>
              <a:rPr lang="en-US" sz="1400" dirty="0">
                <a:solidFill>
                  <a:srgbClr val="000000"/>
                </a:solidFill>
                <a:latin typeface="MiSans" pitchFamily="34" charset="0"/>
                <a:ea typeface="MiSans" pitchFamily="34" charset="-122"/>
                <a:cs typeface="MiSans" pitchFamily="34" charset="-120"/>
              </a:rPr>
              <a:t>Action without thought</a:t>
            </a:r>
            <a:endParaRPr lang="en-US" sz="1600" dirty="0"/>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1981200" y="2540000"/>
            <a:ext cx="1727200" cy="1219200"/>
          </a:xfrm>
          <a:prstGeom prst="rect">
            <a:avLst/>
          </a:prstGeom>
          <a:noFill/>
          <a:ln/>
        </p:spPr>
        <p:txBody>
          <a:bodyPr wrap="square" lIns="0" tIns="0" rIns="0" bIns="0" rtlCol="0" anchor="ctr"/>
          <a:lstStyle/>
          <a:p>
            <a:pPr marL="0" indent="0">
              <a:lnSpc>
                <a:spcPct val="80000"/>
              </a:lnSpc>
              <a:buNone/>
            </a:pPr>
            <a:r>
              <a:rPr lang="en-US" sz="9600" b="1" dirty="0">
                <a:solidFill>
                  <a:srgbClr val="B01F23"/>
                </a:solidFill>
                <a:latin typeface="Noto Sans SC" pitchFamily="34" charset="0"/>
                <a:ea typeface="Noto Sans SC" pitchFamily="34" charset="-122"/>
                <a:cs typeface="Noto Sans SC" pitchFamily="34" charset="-120"/>
              </a:rPr>
              <a:t>名</a:t>
            </a:r>
            <a:endParaRPr lang="en-US" sz="1600" dirty="0"/>
          </a:p>
        </p:txBody>
      </p:sp>
      <p:sp>
        <p:nvSpPr>
          <p:cNvPr id="4" name="Text 1"/>
          <p:cNvSpPr/>
          <p:nvPr/>
        </p:nvSpPr>
        <p:spPr>
          <a:xfrm>
            <a:off x="2267545" y="3860800"/>
            <a:ext cx="1155700" cy="457200"/>
          </a:xfrm>
          <a:prstGeom prst="rect">
            <a:avLst/>
          </a:prstGeom>
          <a:noFill/>
          <a:ln/>
        </p:spPr>
        <p:txBody>
          <a:bodyPr wrap="square" lIns="0" tIns="0" rIns="0" bIns="0" rtlCol="0" anchor="ctr"/>
          <a:lstStyle/>
          <a:p>
            <a:pPr marL="0" indent="0">
              <a:lnSpc>
                <a:spcPct val="100000"/>
              </a:lnSpc>
              <a:buNone/>
            </a:pPr>
            <a:r>
              <a:rPr lang="en-US" sz="3000" b="1" dirty="0">
                <a:solidFill>
                  <a:srgbClr val="3A3A3A"/>
                </a:solidFill>
                <a:latin typeface="Noto Sans SC" pitchFamily="34" charset="0"/>
                <a:ea typeface="Noto Sans SC" pitchFamily="34" charset="-122"/>
                <a:cs typeface="Noto Sans SC" pitchFamily="34" charset="-120"/>
              </a:rPr>
              <a:t>Mei</a:t>
            </a:r>
            <a:endParaRPr lang="en-US" sz="1600" dirty="0"/>
          </a:p>
        </p:txBody>
      </p:sp>
      <p:sp>
        <p:nvSpPr>
          <p:cNvPr id="5" name="Text 2"/>
          <p:cNvSpPr/>
          <p:nvPr/>
        </p:nvSpPr>
        <p:spPr>
          <a:xfrm>
            <a:off x="5334000" y="1974850"/>
            <a:ext cx="7112000" cy="508000"/>
          </a:xfrm>
          <a:prstGeom prst="rect">
            <a:avLst/>
          </a:prstGeom>
          <a:noFill/>
          <a:ln/>
        </p:spPr>
        <p:txBody>
          <a:bodyPr wrap="square" lIns="0" tIns="0" rIns="0" bIns="0" rtlCol="0" anchor="ctr"/>
          <a:lstStyle/>
          <a:p>
            <a:pPr marL="0" indent="0">
              <a:lnSpc>
                <a:spcPct val="90000"/>
              </a:lnSpc>
              <a:buNone/>
            </a:pPr>
            <a:r>
              <a:rPr lang="en-US" sz="3600" b="1" dirty="0">
                <a:solidFill>
                  <a:srgbClr val="3A3A3A"/>
                </a:solidFill>
                <a:latin typeface="Noto Sans SC" pitchFamily="34" charset="0"/>
                <a:ea typeface="Noto Sans SC" pitchFamily="34" charset="-122"/>
                <a:cs typeface="Noto Sans SC" pitchFamily="34" charset="-120"/>
              </a:rPr>
              <a:t>Personal Honor Earned</a:t>
            </a:r>
            <a:endParaRPr lang="en-US" sz="1600" dirty="0"/>
          </a:p>
        </p:txBody>
      </p:sp>
      <p:sp>
        <p:nvSpPr>
          <p:cNvPr id="6" name="Text 3"/>
          <p:cNvSpPr/>
          <p:nvPr/>
        </p:nvSpPr>
        <p:spPr>
          <a:xfrm>
            <a:off x="5334000" y="2686050"/>
            <a:ext cx="6604000" cy="1485900"/>
          </a:xfrm>
          <a:prstGeom prst="rect">
            <a:avLst/>
          </a:prstGeom>
          <a:noFill/>
          <a:ln/>
        </p:spPr>
        <p:txBody>
          <a:bodyPr wrap="square" lIns="0" tIns="0" rIns="0" bIns="0" rtlCol="0" anchor="ctr"/>
          <a:lstStyle/>
          <a:p>
            <a:pPr marL="0" indent="0">
              <a:lnSpc>
                <a:spcPct val="140000"/>
              </a:lnSpc>
              <a:buNone/>
            </a:pPr>
            <a:r>
              <a:rPr lang="en-US" sz="1800" b="1" dirty="0">
                <a:solidFill>
                  <a:srgbClr val="E63946"/>
                </a:solidFill>
                <a:latin typeface="MiSans" pitchFamily="34" charset="0"/>
                <a:ea typeface="MiSans" pitchFamily="34" charset="-122"/>
                <a:cs typeface="MiSans" pitchFamily="34" charset="-120"/>
              </a:rPr>
              <a:t>名 (Mei)</a:t>
            </a:r>
            <a:r>
              <a:rPr lang="en-US" sz="1800" dirty="0">
                <a:solidFill>
                  <a:srgbClr val="3A3A3A"/>
                </a:solidFill>
                <a:latin typeface="MiSans" pitchFamily="34" charset="0"/>
                <a:ea typeface="MiSans" pitchFamily="34" charset="-122"/>
                <a:cs typeface="MiSans" pitchFamily="34" charset="-120"/>
              </a:rPr>
              <a:t> is not given; it is earned through deeds. It is a samurai's personal dignity and the reputation they build, which defines their self-worth and the respect they command from their community.</a:t>
            </a:r>
            <a:endParaRPr lang="en-US" sz="1600" dirty="0"/>
          </a:p>
        </p:txBody>
      </p:sp>
      <p:sp>
        <p:nvSpPr>
          <p:cNvPr id="7" name="Shape 4"/>
          <p:cNvSpPr/>
          <p:nvPr/>
        </p:nvSpPr>
        <p:spPr>
          <a:xfrm>
            <a:off x="5334000" y="4476750"/>
            <a:ext cx="6604000" cy="101600"/>
          </a:xfrm>
          <a:custGeom>
            <a:avLst/>
            <a:gdLst/>
            <a:ahLst/>
            <a:cxnLst/>
            <a:rect l="l" t="t" r="r" b="b"/>
            <a:pathLst>
              <a:path w="6604000" h="101600">
                <a:moveTo>
                  <a:pt x="50800" y="0"/>
                </a:moveTo>
                <a:lnTo>
                  <a:pt x="6553200" y="0"/>
                </a:lnTo>
                <a:cubicBezTo>
                  <a:pt x="6581237" y="0"/>
                  <a:pt x="6604000" y="22763"/>
                  <a:pt x="6604000" y="50800"/>
                </a:cubicBezTo>
                <a:lnTo>
                  <a:pt x="6604000" y="50800"/>
                </a:lnTo>
                <a:cubicBezTo>
                  <a:pt x="6604000" y="78837"/>
                  <a:pt x="6581237" y="101600"/>
                  <a:pt x="6553200" y="101600"/>
                </a:cubicBezTo>
                <a:lnTo>
                  <a:pt x="50800" y="101600"/>
                </a:lnTo>
                <a:cubicBezTo>
                  <a:pt x="22763" y="101600"/>
                  <a:pt x="0" y="78837"/>
                  <a:pt x="0" y="50800"/>
                </a:cubicBezTo>
                <a:lnTo>
                  <a:pt x="0" y="50800"/>
                </a:lnTo>
                <a:cubicBezTo>
                  <a:pt x="0" y="22763"/>
                  <a:pt x="22763" y="0"/>
                  <a:pt x="50800" y="0"/>
                </a:cubicBezTo>
                <a:close/>
              </a:path>
            </a:pathLst>
          </a:custGeom>
          <a:solidFill>
            <a:srgbClr val="C78B3E"/>
          </a:solidFill>
          <a:ln/>
        </p:spPr>
        <p:txBody>
          <a:bodyPr/>
          <a:lstStyle/>
          <a:p>
            <a:endParaRPr lang="en-CN"/>
          </a:p>
        </p:txBody>
      </p:sp>
      <p:sp>
        <p:nvSpPr>
          <p:cNvPr id="8" name="Shape 5"/>
          <p:cNvSpPr/>
          <p:nvPr/>
        </p:nvSpPr>
        <p:spPr>
          <a:xfrm>
            <a:off x="5334000" y="4476750"/>
            <a:ext cx="4953000" cy="101600"/>
          </a:xfrm>
          <a:custGeom>
            <a:avLst/>
            <a:gdLst/>
            <a:ahLst/>
            <a:cxnLst/>
            <a:rect l="l" t="t" r="r" b="b"/>
            <a:pathLst>
              <a:path w="4953000" h="101600">
                <a:moveTo>
                  <a:pt x="50800" y="0"/>
                </a:moveTo>
                <a:lnTo>
                  <a:pt x="4902200" y="0"/>
                </a:lnTo>
                <a:cubicBezTo>
                  <a:pt x="4930237" y="0"/>
                  <a:pt x="4953000" y="22763"/>
                  <a:pt x="4953000" y="50800"/>
                </a:cubicBezTo>
                <a:lnTo>
                  <a:pt x="4953000" y="50800"/>
                </a:lnTo>
                <a:cubicBezTo>
                  <a:pt x="4953000" y="78837"/>
                  <a:pt x="4930237" y="101600"/>
                  <a:pt x="4902200" y="101600"/>
                </a:cubicBezTo>
                <a:lnTo>
                  <a:pt x="50800" y="101600"/>
                </a:lnTo>
                <a:cubicBezTo>
                  <a:pt x="22763" y="101600"/>
                  <a:pt x="0" y="78837"/>
                  <a:pt x="0" y="50800"/>
                </a:cubicBezTo>
                <a:lnTo>
                  <a:pt x="0" y="50800"/>
                </a:lnTo>
                <a:cubicBezTo>
                  <a:pt x="0" y="22763"/>
                  <a:pt x="22763" y="0"/>
                  <a:pt x="50800" y="0"/>
                </a:cubicBezTo>
                <a:close/>
              </a:path>
            </a:pathLst>
          </a:custGeom>
          <a:solidFill>
            <a:srgbClr val="B01F23"/>
          </a:solidFill>
          <a:ln/>
        </p:spPr>
        <p:txBody>
          <a:bodyPr/>
          <a:lstStyle/>
          <a:p>
            <a:endParaRPr lang="en-CN"/>
          </a:p>
        </p:txBody>
      </p:sp>
      <p:sp>
        <p:nvSpPr>
          <p:cNvPr id="9" name="Text 6"/>
          <p:cNvSpPr/>
          <p:nvPr/>
        </p:nvSpPr>
        <p:spPr>
          <a:xfrm>
            <a:off x="5334000" y="4629150"/>
            <a:ext cx="1295400" cy="254000"/>
          </a:xfrm>
          <a:prstGeom prst="rect">
            <a:avLst/>
          </a:prstGeom>
          <a:noFill/>
          <a:ln/>
        </p:spPr>
        <p:txBody>
          <a:bodyPr wrap="square" lIns="0" tIns="0" rIns="0" bIns="0" rtlCol="0" anchor="ctr"/>
          <a:lstStyle/>
          <a:p>
            <a:pPr marL="0" indent="0">
              <a:lnSpc>
                <a:spcPct val="120000"/>
              </a:lnSpc>
              <a:buNone/>
            </a:pPr>
            <a:r>
              <a:rPr lang="en-US" sz="1400" dirty="0">
                <a:solidFill>
                  <a:srgbClr val="3A3A3A"/>
                </a:solidFill>
                <a:latin typeface="MiSans" pitchFamily="34" charset="0"/>
                <a:ea typeface="MiSans" pitchFamily="34" charset="-122"/>
                <a:cs typeface="MiSans" pitchFamily="34" charset="-120"/>
              </a:rPr>
              <a:t>No Honor</a:t>
            </a:r>
            <a:endParaRPr lang="en-US" sz="1600" dirty="0"/>
          </a:p>
        </p:txBody>
      </p:sp>
      <p:sp>
        <p:nvSpPr>
          <p:cNvPr id="10" name="Text 7"/>
          <p:cNvSpPr/>
          <p:nvPr/>
        </p:nvSpPr>
        <p:spPr>
          <a:xfrm>
            <a:off x="10731401" y="4629150"/>
            <a:ext cx="1714500" cy="254000"/>
          </a:xfrm>
          <a:prstGeom prst="rect">
            <a:avLst/>
          </a:prstGeom>
          <a:noFill/>
          <a:ln/>
        </p:spPr>
        <p:txBody>
          <a:bodyPr wrap="square" lIns="0" tIns="0" rIns="0" bIns="0" rtlCol="0" anchor="ctr"/>
          <a:lstStyle/>
          <a:p>
            <a:pPr marL="0" indent="0">
              <a:lnSpc>
                <a:spcPct val="120000"/>
              </a:lnSpc>
              <a:buNone/>
            </a:pPr>
            <a:r>
              <a:rPr lang="en-US" sz="1400" b="1" dirty="0">
                <a:solidFill>
                  <a:srgbClr val="B01F23"/>
                </a:solidFill>
                <a:latin typeface="MiSans" pitchFamily="34" charset="0"/>
                <a:ea typeface="MiSans" pitchFamily="34" charset="-122"/>
                <a:cs typeface="MiSans" pitchFamily="34" charset="-120"/>
              </a:rPr>
              <a:t>Eternal Honor</a:t>
            </a:r>
            <a:endParaRPr lang="en-US" sz="1600" dirty="0"/>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778867" y="2006600"/>
            <a:ext cx="2844800" cy="2844800"/>
          </a:xfrm>
          <a:custGeom>
            <a:avLst/>
            <a:gdLst/>
            <a:ahLst/>
            <a:cxnLst/>
            <a:rect l="l" t="t" r="r" b="b"/>
            <a:pathLst>
              <a:path w="2844800" h="2844800">
                <a:moveTo>
                  <a:pt x="1422400" y="0"/>
                </a:moveTo>
                <a:lnTo>
                  <a:pt x="1422400" y="0"/>
                </a:lnTo>
                <a:cubicBezTo>
                  <a:pt x="2207444" y="0"/>
                  <a:pt x="2844800" y="637356"/>
                  <a:pt x="2844800" y="1422400"/>
                </a:cubicBezTo>
                <a:lnTo>
                  <a:pt x="2844800" y="1422400"/>
                </a:lnTo>
                <a:cubicBezTo>
                  <a:pt x="2844800" y="2207444"/>
                  <a:pt x="2207444" y="2844800"/>
                  <a:pt x="1422400" y="2844800"/>
                </a:cubicBezTo>
                <a:lnTo>
                  <a:pt x="1422400" y="2844800"/>
                </a:lnTo>
                <a:cubicBezTo>
                  <a:pt x="637356" y="2844800"/>
                  <a:pt x="0" y="2207444"/>
                  <a:pt x="0" y="1422400"/>
                </a:cubicBezTo>
                <a:lnTo>
                  <a:pt x="0" y="1422400"/>
                </a:lnTo>
                <a:cubicBezTo>
                  <a:pt x="0" y="637356"/>
                  <a:pt x="637356" y="0"/>
                  <a:pt x="1422400" y="0"/>
                </a:cubicBezTo>
                <a:close/>
              </a:path>
            </a:pathLst>
          </a:custGeom>
          <a:solidFill>
            <a:srgbClr val="B01F23"/>
          </a:solidFill>
          <a:ln/>
          <a:effectLst>
            <a:outerShdw blurRad="635000" dist="317500" dir="5400000" algn="bl" rotWithShape="0">
              <a:srgbClr val="000000">
                <a:alpha val="25098"/>
              </a:srgbClr>
            </a:outerShdw>
          </a:effectLst>
        </p:spPr>
        <p:txBody>
          <a:bodyPr/>
          <a:lstStyle/>
          <a:p>
            <a:endParaRPr lang="en-CN"/>
          </a:p>
        </p:txBody>
      </p:sp>
      <p:sp>
        <p:nvSpPr>
          <p:cNvPr id="4" name="Text 1"/>
          <p:cNvSpPr/>
          <p:nvPr/>
        </p:nvSpPr>
        <p:spPr>
          <a:xfrm>
            <a:off x="1591667" y="2565400"/>
            <a:ext cx="1727200" cy="1219200"/>
          </a:xfrm>
          <a:prstGeom prst="rect">
            <a:avLst/>
          </a:prstGeom>
          <a:noFill/>
          <a:ln/>
        </p:spPr>
        <p:txBody>
          <a:bodyPr wrap="square" lIns="0" tIns="0" rIns="0" bIns="0" rtlCol="0" anchor="ctr"/>
          <a:lstStyle/>
          <a:p>
            <a:pPr marL="0" indent="0">
              <a:lnSpc>
                <a:spcPct val="80000"/>
              </a:lnSpc>
              <a:buNone/>
            </a:pPr>
            <a:r>
              <a:rPr lang="en-US" sz="9600" b="1" dirty="0">
                <a:solidFill>
                  <a:srgbClr val="FFFFFF"/>
                </a:solidFill>
                <a:latin typeface="Noto Sans SC" pitchFamily="34" charset="0"/>
                <a:ea typeface="Noto Sans SC" pitchFamily="34" charset="-122"/>
                <a:cs typeface="Noto Sans SC" pitchFamily="34" charset="-120"/>
              </a:rPr>
              <a:t>義</a:t>
            </a:r>
            <a:endParaRPr lang="en-US" sz="1600" dirty="0"/>
          </a:p>
        </p:txBody>
      </p:sp>
      <p:sp>
        <p:nvSpPr>
          <p:cNvPr id="5" name="Text 2"/>
          <p:cNvSpPr/>
          <p:nvPr/>
        </p:nvSpPr>
        <p:spPr>
          <a:xfrm>
            <a:off x="1975346" y="3784600"/>
            <a:ext cx="965200" cy="508000"/>
          </a:xfrm>
          <a:prstGeom prst="rect">
            <a:avLst/>
          </a:prstGeom>
          <a:noFill/>
          <a:ln/>
        </p:spPr>
        <p:txBody>
          <a:bodyPr wrap="square" lIns="0" tIns="0" rIns="0" bIns="0" rtlCol="0" anchor="ctr"/>
          <a:lstStyle/>
          <a:p>
            <a:pPr marL="0" indent="0">
              <a:lnSpc>
                <a:spcPct val="90000"/>
              </a:lnSpc>
              <a:buNone/>
            </a:pPr>
            <a:r>
              <a:rPr lang="en-US" sz="3600" b="1" dirty="0">
                <a:solidFill>
                  <a:srgbClr val="FFFFFF"/>
                </a:solidFill>
                <a:latin typeface="Noto Sans SC" pitchFamily="34" charset="0"/>
                <a:ea typeface="Noto Sans SC" pitchFamily="34" charset="-122"/>
                <a:cs typeface="Noto Sans SC" pitchFamily="34" charset="-120"/>
              </a:rPr>
              <a:t>Gi</a:t>
            </a:r>
            <a:endParaRPr lang="en-US" sz="1600" dirty="0"/>
          </a:p>
        </p:txBody>
      </p:sp>
      <p:sp>
        <p:nvSpPr>
          <p:cNvPr id="6" name="Text 3"/>
          <p:cNvSpPr/>
          <p:nvPr/>
        </p:nvSpPr>
        <p:spPr>
          <a:xfrm>
            <a:off x="4758234" y="2330450"/>
            <a:ext cx="7683500" cy="508000"/>
          </a:xfrm>
          <a:prstGeom prst="rect">
            <a:avLst/>
          </a:prstGeom>
          <a:noFill/>
          <a:ln/>
        </p:spPr>
        <p:txBody>
          <a:bodyPr wrap="square" lIns="0" tIns="0" rIns="0" bIns="0" rtlCol="0" anchor="ctr"/>
          <a:lstStyle/>
          <a:p>
            <a:pPr marL="0" indent="0">
              <a:lnSpc>
                <a:spcPct val="90000"/>
              </a:lnSpc>
              <a:buNone/>
            </a:pPr>
            <a:r>
              <a:rPr lang="en-US" sz="3600" b="1" dirty="0">
                <a:solidFill>
                  <a:srgbClr val="3A3A3A"/>
                </a:solidFill>
                <a:latin typeface="Noto Sans SC" pitchFamily="34" charset="0"/>
                <a:ea typeface="Noto Sans SC" pitchFamily="34" charset="-122"/>
                <a:cs typeface="Noto Sans SC" pitchFamily="34" charset="-120"/>
              </a:rPr>
              <a:t>Justice as </a:t>
            </a:r>
            <a:r>
              <a:rPr lang="en-US" sz="3600" b="1" dirty="0" err="1">
                <a:solidFill>
                  <a:srgbClr val="3A3A3A"/>
                </a:solidFill>
                <a:latin typeface="Noto Sans SC" pitchFamily="34" charset="0"/>
                <a:ea typeface="Noto Sans SC" pitchFamily="34" charset="-122"/>
                <a:cs typeface="Noto Sans SC" pitchFamily="34" charset="-120"/>
              </a:rPr>
              <a:t>Bushidō</a:t>
            </a:r>
            <a:r>
              <a:rPr lang="en-US" sz="3600" b="1" dirty="0">
                <a:solidFill>
                  <a:srgbClr val="3A3A3A"/>
                </a:solidFill>
                <a:latin typeface="Noto Sans SC" pitchFamily="34" charset="0"/>
                <a:ea typeface="Noto Sans SC" pitchFamily="34" charset="-122"/>
                <a:cs typeface="Noto Sans SC" pitchFamily="34" charset="-120"/>
              </a:rPr>
              <a:t> Core (Kanji </a:t>
            </a:r>
            <a:r>
              <a:rPr lang="en-US" sz="3600" b="1" dirty="0" err="1">
                <a:solidFill>
                  <a:srgbClr val="3A3A3A"/>
                </a:solidFill>
                <a:latin typeface="Noto Sans SC" pitchFamily="34" charset="0"/>
                <a:ea typeface="Noto Sans SC" pitchFamily="34" charset="-122"/>
                <a:cs typeface="Noto Sans SC" pitchFamily="34" charset="-120"/>
              </a:rPr>
              <a:t>Opt</a:t>
            </a:r>
            <a:r>
              <a:rPr lang="en-US" sz="3600" b="1" dirty="0">
                <a:solidFill>
                  <a:srgbClr val="3A3A3A"/>
                </a:solidFill>
                <a:latin typeface="Noto Sans SC" pitchFamily="34" charset="0"/>
                <a:ea typeface="Noto Sans SC" pitchFamily="34" charset="-122"/>
                <a:cs typeface="Noto Sans SC" pitchFamily="34" charset="-120"/>
              </a:rPr>
              <a:t>)</a:t>
            </a:r>
            <a:endParaRPr lang="en-US" sz="1600" dirty="0"/>
          </a:p>
        </p:txBody>
      </p:sp>
      <p:sp>
        <p:nvSpPr>
          <p:cNvPr id="7" name="Text 4"/>
          <p:cNvSpPr/>
          <p:nvPr/>
        </p:nvSpPr>
        <p:spPr>
          <a:xfrm>
            <a:off x="4758234" y="3041650"/>
            <a:ext cx="7175500" cy="1485900"/>
          </a:xfrm>
          <a:prstGeom prst="rect">
            <a:avLst/>
          </a:prstGeom>
          <a:noFill/>
          <a:ln/>
        </p:spPr>
        <p:txBody>
          <a:bodyPr wrap="square" lIns="0" tIns="0" rIns="0" bIns="0" rtlCol="0" anchor="ctr"/>
          <a:lstStyle/>
          <a:p>
            <a:pPr marL="0" indent="0">
              <a:lnSpc>
                <a:spcPct val="140000"/>
              </a:lnSpc>
              <a:buNone/>
            </a:pPr>
            <a:r>
              <a:rPr lang="en-US" sz="1800" b="1" dirty="0">
                <a:solidFill>
                  <a:srgbClr val="E63946"/>
                </a:solidFill>
                <a:latin typeface="MiSans" pitchFamily="34" charset="0"/>
                <a:ea typeface="MiSans" pitchFamily="34" charset="-122"/>
                <a:cs typeface="MiSans" pitchFamily="34" charset="-120"/>
              </a:rPr>
              <a:t>義 (Gi)</a:t>
            </a:r>
            <a:r>
              <a:rPr lang="en-US" sz="1800" dirty="0">
                <a:solidFill>
                  <a:srgbClr val="3A3A3A"/>
                </a:solidFill>
                <a:latin typeface="MiSans" pitchFamily="34" charset="0"/>
                <a:ea typeface="MiSans" pitchFamily="34" charset="-122"/>
                <a:cs typeface="MiSans" pitchFamily="34" charset="-120"/>
              </a:rPr>
              <a:t> is the unwavering cornerstone of samurai ethics. It is the internal compass of righteousness, the standard by which all decisions are judged. To act with Gi is to be principled, fair, and incorruptible. It is the very foundation of the warrior's character.</a:t>
            </a:r>
            <a:endParaRPr lang="en-US" sz="1600" dirty="0"/>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0" y="1663700"/>
            <a:ext cx="12192000" cy="508000"/>
          </a:xfrm>
          <a:prstGeom prst="rect">
            <a:avLst/>
          </a:prstGeom>
          <a:noFill/>
          <a:ln/>
        </p:spPr>
        <p:txBody>
          <a:bodyPr wrap="square" lIns="0" tIns="0" rIns="0" bIns="0" rtlCol="0" anchor="ctr"/>
          <a:lstStyle/>
          <a:p>
            <a:pPr marL="0" indent="0" algn="ctr">
              <a:lnSpc>
                <a:spcPct val="90000"/>
              </a:lnSpc>
              <a:buNone/>
            </a:pPr>
            <a:r>
              <a:rPr lang="en-US" sz="3600" b="1" dirty="0">
                <a:solidFill>
                  <a:srgbClr val="3A3A3A"/>
                </a:solidFill>
                <a:latin typeface="Noto Sans SC" pitchFamily="34" charset="0"/>
                <a:ea typeface="Noto Sans SC" pitchFamily="34" charset="-122"/>
                <a:cs typeface="Noto Sans SC" pitchFamily="34" charset="-120"/>
              </a:rPr>
              <a:t>The Final Virtues: A Balanced Warrior</a:t>
            </a:r>
            <a:endParaRPr lang="en-US" sz="1600" dirty="0"/>
          </a:p>
        </p:txBody>
      </p:sp>
      <p:sp>
        <p:nvSpPr>
          <p:cNvPr id="4" name="Text 1"/>
          <p:cNvSpPr/>
          <p:nvPr/>
        </p:nvSpPr>
        <p:spPr>
          <a:xfrm>
            <a:off x="558800" y="2908300"/>
            <a:ext cx="1270000" cy="762000"/>
          </a:xfrm>
          <a:prstGeom prst="rect">
            <a:avLst/>
          </a:prstGeom>
          <a:noFill/>
          <a:ln/>
        </p:spPr>
        <p:txBody>
          <a:bodyPr wrap="square" lIns="0" tIns="0" rIns="0" bIns="0" rtlCol="0" anchor="ctr"/>
          <a:lstStyle/>
          <a:p>
            <a:pPr marL="0" indent="0">
              <a:lnSpc>
                <a:spcPct val="80000"/>
              </a:lnSpc>
              <a:buNone/>
            </a:pPr>
            <a:r>
              <a:rPr lang="en-US" sz="6000" b="1" dirty="0">
                <a:solidFill>
                  <a:srgbClr val="B01F23"/>
                </a:solidFill>
                <a:latin typeface="Noto Sans SC" pitchFamily="34" charset="0"/>
                <a:ea typeface="Noto Sans SC" pitchFamily="34" charset="-122"/>
                <a:cs typeface="Noto Sans SC" pitchFamily="34" charset="-120"/>
              </a:rPr>
              <a:t>忠</a:t>
            </a:r>
            <a:endParaRPr lang="en-US" sz="1600" dirty="0"/>
          </a:p>
        </p:txBody>
      </p:sp>
      <p:sp>
        <p:nvSpPr>
          <p:cNvPr id="5" name="Text 2"/>
          <p:cNvSpPr/>
          <p:nvPr/>
        </p:nvSpPr>
        <p:spPr>
          <a:xfrm>
            <a:off x="1524000" y="2882900"/>
            <a:ext cx="1295400" cy="457200"/>
          </a:xfrm>
          <a:prstGeom prst="rect">
            <a:avLst/>
          </a:prstGeom>
          <a:noFill/>
          <a:ln/>
        </p:spPr>
        <p:txBody>
          <a:bodyPr wrap="square" lIns="0" tIns="0" rIns="0" bIns="0" rtlCol="0" anchor="ctr"/>
          <a:lstStyle/>
          <a:p>
            <a:pPr marL="0" indent="0">
              <a:lnSpc>
                <a:spcPct val="100000"/>
              </a:lnSpc>
              <a:buNone/>
            </a:pPr>
            <a:r>
              <a:rPr lang="en-US" sz="3000" b="1" dirty="0">
                <a:solidFill>
                  <a:srgbClr val="3A3A3A"/>
                </a:solidFill>
                <a:latin typeface="Noto Sans SC" pitchFamily="34" charset="0"/>
                <a:ea typeface="Noto Sans SC" pitchFamily="34" charset="-122"/>
                <a:cs typeface="Noto Sans SC" pitchFamily="34" charset="-120"/>
              </a:rPr>
              <a:t>Chū</a:t>
            </a:r>
            <a:endParaRPr lang="en-US" sz="1600" dirty="0"/>
          </a:p>
        </p:txBody>
      </p:sp>
      <p:sp>
        <p:nvSpPr>
          <p:cNvPr id="6" name="Text 3"/>
          <p:cNvSpPr/>
          <p:nvPr/>
        </p:nvSpPr>
        <p:spPr>
          <a:xfrm>
            <a:off x="1524000" y="3340100"/>
            <a:ext cx="1295400" cy="355600"/>
          </a:xfrm>
          <a:prstGeom prst="rect">
            <a:avLst/>
          </a:prstGeom>
          <a:noFill/>
          <a:ln/>
        </p:spPr>
        <p:txBody>
          <a:bodyPr wrap="square" lIns="0" tIns="0" rIns="0" bIns="0" rtlCol="0" anchor="ctr"/>
          <a:lstStyle/>
          <a:p>
            <a:pPr marL="0" indent="0">
              <a:lnSpc>
                <a:spcPct val="130000"/>
              </a:lnSpc>
              <a:buNone/>
            </a:pPr>
            <a:r>
              <a:rPr lang="en-US" sz="1800" b="1" dirty="0">
                <a:solidFill>
                  <a:srgbClr val="C78B3E"/>
                </a:solidFill>
                <a:latin typeface="MiSans" pitchFamily="34" charset="0"/>
                <a:ea typeface="MiSans" pitchFamily="34" charset="-122"/>
                <a:cs typeface="MiSans" pitchFamily="34" charset="-120"/>
              </a:rPr>
              <a:t>Loyalty</a:t>
            </a:r>
            <a:endParaRPr lang="en-US" sz="1600" dirty="0"/>
          </a:p>
        </p:txBody>
      </p:sp>
      <p:sp>
        <p:nvSpPr>
          <p:cNvPr id="7" name="Text 4"/>
          <p:cNvSpPr/>
          <p:nvPr/>
        </p:nvSpPr>
        <p:spPr>
          <a:xfrm>
            <a:off x="558800" y="3898900"/>
            <a:ext cx="5029200" cy="990600"/>
          </a:xfrm>
          <a:prstGeom prst="rect">
            <a:avLst/>
          </a:prstGeom>
          <a:noFill/>
          <a:ln/>
        </p:spPr>
        <p:txBody>
          <a:bodyPr wrap="square" lIns="0" tIns="0" rIns="0" bIns="0" rtlCol="0" anchor="ctr"/>
          <a:lstStyle/>
          <a:p>
            <a:pPr marL="0" indent="0">
              <a:lnSpc>
                <a:spcPct val="140000"/>
              </a:lnSpc>
              <a:buNone/>
            </a:pPr>
            <a:r>
              <a:rPr lang="en-US" sz="1600" dirty="0">
                <a:solidFill>
                  <a:srgbClr val="3A3A3A"/>
                </a:solidFill>
                <a:latin typeface="MiSans" pitchFamily="34" charset="0"/>
                <a:ea typeface="MiSans" pitchFamily="34" charset="-122"/>
                <a:cs typeface="MiSans" pitchFamily="34" charset="-120"/>
              </a:rPr>
              <a:t>Unwavering devotion and loyalty to those under the samurai's care—be it lord, family, or comrades. It is the bond that holds society together.</a:t>
            </a:r>
            <a:endParaRPr lang="en-US" sz="1600" dirty="0"/>
          </a:p>
        </p:txBody>
      </p:sp>
      <p:sp>
        <p:nvSpPr>
          <p:cNvPr id="8" name="Shape 5"/>
          <p:cNvSpPr/>
          <p:nvPr/>
        </p:nvSpPr>
        <p:spPr>
          <a:xfrm>
            <a:off x="6299200" y="2578100"/>
            <a:ext cx="5638800" cy="2616200"/>
          </a:xfrm>
          <a:custGeom>
            <a:avLst/>
            <a:gdLst/>
            <a:ahLst/>
            <a:cxnLst/>
            <a:rect l="l" t="t" r="r" b="b"/>
            <a:pathLst>
              <a:path w="5638800" h="2616200">
                <a:moveTo>
                  <a:pt x="101587" y="0"/>
                </a:moveTo>
                <a:lnTo>
                  <a:pt x="5537213" y="0"/>
                </a:lnTo>
                <a:cubicBezTo>
                  <a:pt x="5593318" y="0"/>
                  <a:pt x="5638800" y="45482"/>
                  <a:pt x="5638800" y="101587"/>
                </a:cubicBezTo>
                <a:lnTo>
                  <a:pt x="5638800" y="2514613"/>
                </a:lnTo>
                <a:cubicBezTo>
                  <a:pt x="5638800" y="2570718"/>
                  <a:pt x="5593318" y="2616200"/>
                  <a:pt x="5537213" y="2616200"/>
                </a:cubicBezTo>
                <a:lnTo>
                  <a:pt x="101587" y="2616200"/>
                </a:lnTo>
                <a:cubicBezTo>
                  <a:pt x="45482" y="2616200"/>
                  <a:pt x="0" y="2570718"/>
                  <a:pt x="0" y="2514613"/>
                </a:cubicBezTo>
                <a:lnTo>
                  <a:pt x="0" y="101587"/>
                </a:lnTo>
                <a:cubicBezTo>
                  <a:pt x="0" y="45520"/>
                  <a:pt x="45520" y="0"/>
                  <a:pt x="101587" y="0"/>
                </a:cubicBezTo>
                <a:close/>
              </a:path>
            </a:pathLst>
          </a:custGeom>
          <a:solidFill>
            <a:srgbClr val="2A6F76">
              <a:alpha val="10196"/>
            </a:srgbClr>
          </a:solidFill>
          <a:ln/>
          <a:effectLst>
            <a:outerShdw blurRad="190500" dist="127000" dir="5400000" algn="bl" rotWithShape="0">
              <a:srgbClr val="000000">
                <a:alpha val="10196"/>
              </a:srgbClr>
            </a:outerShdw>
          </a:effectLst>
        </p:spPr>
        <p:txBody>
          <a:bodyPr/>
          <a:lstStyle/>
          <a:p>
            <a:endParaRPr lang="en-CN"/>
          </a:p>
        </p:txBody>
      </p:sp>
      <p:sp>
        <p:nvSpPr>
          <p:cNvPr id="9" name="Text 6"/>
          <p:cNvSpPr/>
          <p:nvPr/>
        </p:nvSpPr>
        <p:spPr>
          <a:xfrm>
            <a:off x="6604000" y="2908300"/>
            <a:ext cx="2032000" cy="762000"/>
          </a:xfrm>
          <a:prstGeom prst="rect">
            <a:avLst/>
          </a:prstGeom>
          <a:noFill/>
          <a:ln/>
        </p:spPr>
        <p:txBody>
          <a:bodyPr wrap="square" lIns="0" tIns="0" rIns="0" bIns="0" rtlCol="0" anchor="ctr"/>
          <a:lstStyle/>
          <a:p>
            <a:pPr marL="0" indent="0">
              <a:lnSpc>
                <a:spcPct val="80000"/>
              </a:lnSpc>
              <a:buNone/>
            </a:pPr>
            <a:r>
              <a:rPr lang="en-US" sz="6000" b="1" dirty="0">
                <a:solidFill>
                  <a:srgbClr val="2A6F76"/>
                </a:solidFill>
                <a:latin typeface="Noto Sans SC" pitchFamily="34" charset="0"/>
                <a:ea typeface="Noto Sans SC" pitchFamily="34" charset="-122"/>
                <a:cs typeface="Noto Sans SC" pitchFamily="34" charset="-120"/>
              </a:rPr>
              <a:t>自制</a:t>
            </a:r>
            <a:endParaRPr lang="en-US" sz="1600" dirty="0"/>
          </a:p>
        </p:txBody>
      </p:sp>
      <p:sp>
        <p:nvSpPr>
          <p:cNvPr id="10" name="Text 7"/>
          <p:cNvSpPr/>
          <p:nvPr/>
        </p:nvSpPr>
        <p:spPr>
          <a:xfrm>
            <a:off x="8331200" y="2882900"/>
            <a:ext cx="1816100" cy="457200"/>
          </a:xfrm>
          <a:prstGeom prst="rect">
            <a:avLst/>
          </a:prstGeom>
          <a:noFill/>
          <a:ln/>
        </p:spPr>
        <p:txBody>
          <a:bodyPr wrap="square" lIns="0" tIns="0" rIns="0" bIns="0" rtlCol="0" anchor="ctr"/>
          <a:lstStyle/>
          <a:p>
            <a:pPr marL="0" indent="0">
              <a:lnSpc>
                <a:spcPct val="100000"/>
              </a:lnSpc>
              <a:buNone/>
            </a:pPr>
            <a:r>
              <a:rPr lang="en-US" sz="3000" b="1" dirty="0">
                <a:solidFill>
                  <a:srgbClr val="3A3A3A"/>
                </a:solidFill>
                <a:latin typeface="Noto Sans SC" pitchFamily="34" charset="0"/>
                <a:ea typeface="Noto Sans SC" pitchFamily="34" charset="-122"/>
                <a:cs typeface="Noto Sans SC" pitchFamily="34" charset="-120"/>
              </a:rPr>
              <a:t>Jisei</a:t>
            </a:r>
            <a:endParaRPr lang="en-US" sz="1600" dirty="0"/>
          </a:p>
        </p:txBody>
      </p:sp>
      <p:sp>
        <p:nvSpPr>
          <p:cNvPr id="11" name="Text 8"/>
          <p:cNvSpPr/>
          <p:nvPr/>
        </p:nvSpPr>
        <p:spPr>
          <a:xfrm>
            <a:off x="8331200" y="3340100"/>
            <a:ext cx="1816100" cy="355600"/>
          </a:xfrm>
          <a:prstGeom prst="rect">
            <a:avLst/>
          </a:prstGeom>
          <a:noFill/>
          <a:ln/>
        </p:spPr>
        <p:txBody>
          <a:bodyPr wrap="square" lIns="0" tIns="0" rIns="0" bIns="0" rtlCol="0" anchor="ctr"/>
          <a:lstStyle/>
          <a:p>
            <a:pPr marL="0" indent="0">
              <a:lnSpc>
                <a:spcPct val="130000"/>
              </a:lnSpc>
              <a:buNone/>
            </a:pPr>
            <a:r>
              <a:rPr lang="en-US" sz="1800" b="1" dirty="0">
                <a:solidFill>
                  <a:srgbClr val="C78B3E"/>
                </a:solidFill>
                <a:latin typeface="MiSans" pitchFamily="34" charset="0"/>
                <a:ea typeface="MiSans" pitchFamily="34" charset="-122"/>
                <a:cs typeface="MiSans" pitchFamily="34" charset="-120"/>
              </a:rPr>
              <a:t>Self-Control</a:t>
            </a:r>
            <a:endParaRPr lang="en-US" sz="1600" dirty="0"/>
          </a:p>
        </p:txBody>
      </p:sp>
      <p:sp>
        <p:nvSpPr>
          <p:cNvPr id="12" name="Text 9"/>
          <p:cNvSpPr/>
          <p:nvPr/>
        </p:nvSpPr>
        <p:spPr>
          <a:xfrm>
            <a:off x="6604000" y="3898900"/>
            <a:ext cx="5029200" cy="990600"/>
          </a:xfrm>
          <a:prstGeom prst="rect">
            <a:avLst/>
          </a:prstGeom>
          <a:noFill/>
          <a:ln/>
        </p:spPr>
        <p:txBody>
          <a:bodyPr wrap="square" lIns="0" tIns="0" rIns="0" bIns="0" rtlCol="0" anchor="ctr"/>
          <a:lstStyle/>
          <a:p>
            <a:pPr marL="0" indent="0">
              <a:lnSpc>
                <a:spcPct val="140000"/>
              </a:lnSpc>
              <a:buNone/>
            </a:pPr>
            <a:r>
              <a:rPr lang="en-US" sz="1600" dirty="0">
                <a:solidFill>
                  <a:srgbClr val="3A3A3A"/>
                </a:solidFill>
                <a:latin typeface="MiSans" pitchFamily="34" charset="0"/>
                <a:ea typeface="MiSans" pitchFamily="34" charset="-122"/>
                <a:cs typeface="MiSans" pitchFamily="34" charset="-120"/>
              </a:rPr>
              <a:t>The disciplined restraint to know right from wrong and to act—or refrain from acting—accordingly. It is the mastery of one's own spirit.</a:t>
            </a:r>
            <a:endParaRPr lang="en-US" sz="1600" dirty="0"/>
          </a:p>
        </p:txBody>
      </p:sp>
    </p:spTree>
  </p:cSld>
  <p:clrMapOvr>
    <a:masterClrMapping/>
  </p:clrMapOvr>
  <p:transition>
    <p:fade/>
  </p:transition>
</p:sld>
</file>

<file path=ppt/theme/theme1.xml><?xml version="1.0" encoding="utf-8"?>
<a:theme xmlns:a="http://schemas.openxmlformats.org/drawingml/2006/main" name="Custom Theme">
  <a:themeElements>
    <a:clrScheme name="Custom">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TotalTime>
  <Words>722</Words>
  <Application>Microsoft Macintosh PowerPoint</Application>
  <PresentationFormat>Widescreen</PresentationFormat>
  <Paragraphs>130</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Symbol</vt:lpstr>
      <vt:lpstr>Arial</vt:lpstr>
      <vt:lpstr>Noto Sans SC</vt:lpstr>
      <vt:lpstr>MiSans</vt:lpstr>
      <vt:lpstr>Courier New</vt:lpstr>
      <vt:lpstr>Custom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Moonshot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Samurai Values Vocab Quest</dc:title>
  <dc:subject>Samurai Values Vocab Quest</dc:subject>
  <dc:creator>Kimi</dc:creator>
  <cp:lastModifiedBy>Zou, Jiacheng - zoujy009</cp:lastModifiedBy>
  <cp:revision>3</cp:revision>
  <dcterms:created xsi:type="dcterms:W3CDTF">2025-11-02T11:48:35Z</dcterms:created>
  <dcterms:modified xsi:type="dcterms:W3CDTF">2025-11-02T12:48:41Z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IGC">
    <vt:lpwstr>{"Label":"Samurai Values Vocab Quest","ContentProducer":"001191110108MACG2KBH8F10000","ProduceID":"d43k4bn6o68ss8asp86g","ReservedCode1":"","ContentPropagator":"001191110108MACG2KBH8F20000","PropagateID":"d43k4bn6o68ss8asp86g","ReservedCode2":""}</vt:lpwstr>
  </property>
</Properties>
</file>